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56" r:id="rId2"/>
    <p:sldId id="285" r:id="rId3"/>
    <p:sldId id="257" r:id="rId4"/>
    <p:sldId id="288" r:id="rId5"/>
    <p:sldId id="290" r:id="rId6"/>
    <p:sldId id="258" r:id="rId7"/>
    <p:sldId id="275" r:id="rId8"/>
    <p:sldId id="287" r:id="rId9"/>
    <p:sldId id="276" r:id="rId10"/>
    <p:sldId id="277" r:id="rId11"/>
    <p:sldId id="286" r:id="rId12"/>
    <p:sldId id="259" r:id="rId13"/>
    <p:sldId id="260" r:id="rId14"/>
    <p:sldId id="261" r:id="rId15"/>
    <p:sldId id="262" r:id="rId16"/>
    <p:sldId id="263" r:id="rId17"/>
    <p:sldId id="265" r:id="rId18"/>
    <p:sldId id="266" r:id="rId19"/>
    <p:sldId id="279" r:id="rId20"/>
    <p:sldId id="271" r:id="rId21"/>
    <p:sldId id="264" r:id="rId22"/>
    <p:sldId id="267" r:id="rId23"/>
    <p:sldId id="289" r:id="rId24"/>
    <p:sldId id="291" r:id="rId25"/>
    <p:sldId id="270" r:id="rId26"/>
    <p:sldId id="280" r:id="rId27"/>
    <p:sldId id="281" r:id="rId28"/>
    <p:sldId id="282" r:id="rId29"/>
    <p:sldId id="283" r:id="rId30"/>
    <p:sldId id="284"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11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660"/>
  </p:normalViewPr>
  <p:slideViewPr>
    <p:cSldViewPr snapToGrid="0">
      <p:cViewPr varScale="1">
        <p:scale>
          <a:sx n="72" d="100"/>
          <a:sy n="72" d="100"/>
        </p:scale>
        <p:origin x="414" y="66"/>
      </p:cViewPr>
      <p:guideLst/>
    </p:cSldViewPr>
  </p:slideViewPr>
  <p:notesTextViewPr>
    <p:cViewPr>
      <p:scale>
        <a:sx n="1" d="1"/>
        <a:sy n="1" d="1"/>
      </p:scale>
      <p:origin x="0" y="0"/>
    </p:cViewPr>
  </p:notesTextViewPr>
  <p:sorterViewPr>
    <p:cViewPr>
      <p:scale>
        <a:sx n="100" d="100"/>
        <a:sy n="100" d="100"/>
      </p:scale>
      <p:origin x="0" y="-1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F3B4A-6454-4988-8312-B926265431F0}"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8CD15F43-FF4A-456C-A348-1BC96577598B}">
      <dgm:prSet custT="1"/>
      <dgm:spPr/>
      <dgm:t>
        <a:bodyPr/>
        <a:lstStyle/>
        <a:p>
          <a:r>
            <a:rPr lang="en-US" sz="2000"/>
            <a:t>To get customers to buy your product or service, you must know what they want.</a:t>
          </a:r>
          <a:endParaRPr lang="en-US" sz="2000" dirty="0"/>
        </a:p>
      </dgm:t>
    </dgm:pt>
    <dgm:pt modelId="{00AB032B-5203-45A4-BAAD-68029FAB274A}" type="parTrans" cxnId="{CA3A8CD9-C047-4168-9D34-D629E959C644}">
      <dgm:prSet/>
      <dgm:spPr/>
      <dgm:t>
        <a:bodyPr/>
        <a:lstStyle/>
        <a:p>
          <a:endParaRPr lang="en-US"/>
        </a:p>
      </dgm:t>
    </dgm:pt>
    <dgm:pt modelId="{01FCE6FD-8E23-4B60-9181-C3F25AE14CD1}" type="sibTrans" cxnId="{CA3A8CD9-C047-4168-9D34-D629E959C644}">
      <dgm:prSet/>
      <dgm:spPr/>
      <dgm:t>
        <a:bodyPr/>
        <a:lstStyle/>
        <a:p>
          <a:endParaRPr lang="en-US"/>
        </a:p>
      </dgm:t>
    </dgm:pt>
    <dgm:pt modelId="{F9032CBE-91F3-4AEB-8BDA-E0B7DDB9EDC1}">
      <dgm:prSet custT="1"/>
      <dgm:spPr/>
      <dgm:t>
        <a:bodyPr/>
        <a:lstStyle/>
        <a:p>
          <a:r>
            <a:rPr lang="en-US" sz="2000"/>
            <a:t>Market research attempts to gather information about consumers’ perceptions and attitudes.</a:t>
          </a:r>
          <a:endParaRPr lang="en-US" sz="2000" dirty="0"/>
        </a:p>
      </dgm:t>
    </dgm:pt>
    <dgm:pt modelId="{A2197713-5CC2-4046-807C-A5D43299219F}" type="parTrans" cxnId="{AF8FCB85-C094-41FE-842B-A8C267D4C0DE}">
      <dgm:prSet/>
      <dgm:spPr/>
      <dgm:t>
        <a:bodyPr/>
        <a:lstStyle/>
        <a:p>
          <a:endParaRPr lang="en-US"/>
        </a:p>
      </dgm:t>
    </dgm:pt>
    <dgm:pt modelId="{D9E45E30-F900-4D24-B2DC-765766368B8C}" type="sibTrans" cxnId="{AF8FCB85-C094-41FE-842B-A8C267D4C0DE}">
      <dgm:prSet/>
      <dgm:spPr/>
      <dgm:t>
        <a:bodyPr/>
        <a:lstStyle/>
        <a:p>
          <a:endParaRPr lang="en-US"/>
        </a:p>
      </dgm:t>
    </dgm:pt>
    <dgm:pt modelId="{46BA93BE-D43B-4A02-B5D0-AE827F05D172}">
      <dgm:prSet custT="1"/>
      <dgm:spPr/>
      <dgm:t>
        <a:bodyPr/>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entury Gothic" panose="020B0502020202020204"/>
              <a:ea typeface="+mn-ea"/>
              <a:cs typeface="+mn-cs"/>
            </a:rPr>
            <a:t>You can then use the information to design your product/service that meet customers’ needs, and to design marketing campaigns that communicate to them.</a:t>
          </a:r>
        </a:p>
      </dgm:t>
    </dgm:pt>
    <dgm:pt modelId="{3E1F5150-0450-41DC-B5DB-1BE82F5B2940}" type="parTrans" cxnId="{2928CD7F-EE29-4D3A-8A60-FB007B465E2E}">
      <dgm:prSet/>
      <dgm:spPr/>
      <dgm:t>
        <a:bodyPr/>
        <a:lstStyle/>
        <a:p>
          <a:endParaRPr lang="en-US"/>
        </a:p>
      </dgm:t>
    </dgm:pt>
    <dgm:pt modelId="{462E1D1E-47F2-40BC-A1FF-905DDC90D5DB}" type="sibTrans" cxnId="{2928CD7F-EE29-4D3A-8A60-FB007B465E2E}">
      <dgm:prSet/>
      <dgm:spPr/>
      <dgm:t>
        <a:bodyPr/>
        <a:lstStyle/>
        <a:p>
          <a:endParaRPr lang="en-US"/>
        </a:p>
      </dgm:t>
    </dgm:pt>
    <dgm:pt modelId="{A147F963-AF9E-43D5-AA82-91AF26BDB3F0}" type="pres">
      <dgm:prSet presAssocID="{FC6F3B4A-6454-4988-8312-B926265431F0}" presName="hierChild1" presStyleCnt="0">
        <dgm:presLayoutVars>
          <dgm:chPref val="1"/>
          <dgm:dir/>
          <dgm:animOne val="branch"/>
          <dgm:animLvl val="lvl"/>
          <dgm:resizeHandles/>
        </dgm:presLayoutVars>
      </dgm:prSet>
      <dgm:spPr/>
    </dgm:pt>
    <dgm:pt modelId="{572A8543-4548-49A1-82BA-40638A1A6D63}" type="pres">
      <dgm:prSet presAssocID="{8CD15F43-FF4A-456C-A348-1BC96577598B}" presName="hierRoot1" presStyleCnt="0"/>
      <dgm:spPr/>
    </dgm:pt>
    <dgm:pt modelId="{26F93963-7EA5-42BF-B9AA-7C7CF63E03D9}" type="pres">
      <dgm:prSet presAssocID="{8CD15F43-FF4A-456C-A348-1BC96577598B}" presName="composite" presStyleCnt="0"/>
      <dgm:spPr/>
    </dgm:pt>
    <dgm:pt modelId="{42D9C2EF-7A8A-483A-8B66-5A164A9CE5B0}" type="pres">
      <dgm:prSet presAssocID="{8CD15F43-FF4A-456C-A348-1BC96577598B}" presName="background" presStyleLbl="node0" presStyleIdx="0" presStyleCnt="3"/>
      <dgm:spPr/>
    </dgm:pt>
    <dgm:pt modelId="{25846532-F4EA-4DC9-A8C9-3D1E3C9711BC}" type="pres">
      <dgm:prSet presAssocID="{8CD15F43-FF4A-456C-A348-1BC96577598B}" presName="text" presStyleLbl="fgAcc0" presStyleIdx="0" presStyleCnt="3">
        <dgm:presLayoutVars>
          <dgm:chPref val="3"/>
        </dgm:presLayoutVars>
      </dgm:prSet>
      <dgm:spPr/>
    </dgm:pt>
    <dgm:pt modelId="{D4D134C2-31AE-47DB-9130-CFE74294F77B}" type="pres">
      <dgm:prSet presAssocID="{8CD15F43-FF4A-456C-A348-1BC96577598B}" presName="hierChild2" presStyleCnt="0"/>
      <dgm:spPr/>
    </dgm:pt>
    <dgm:pt modelId="{B979BC77-813F-473D-A2C8-7EAB66EA8739}" type="pres">
      <dgm:prSet presAssocID="{F9032CBE-91F3-4AEB-8BDA-E0B7DDB9EDC1}" presName="hierRoot1" presStyleCnt="0"/>
      <dgm:spPr/>
    </dgm:pt>
    <dgm:pt modelId="{759844E7-B102-4349-9057-4552778527AA}" type="pres">
      <dgm:prSet presAssocID="{F9032CBE-91F3-4AEB-8BDA-E0B7DDB9EDC1}" presName="composite" presStyleCnt="0"/>
      <dgm:spPr/>
    </dgm:pt>
    <dgm:pt modelId="{D328A46E-7743-4F16-865F-649F6208B1B6}" type="pres">
      <dgm:prSet presAssocID="{F9032CBE-91F3-4AEB-8BDA-E0B7DDB9EDC1}" presName="background" presStyleLbl="node0" presStyleIdx="1" presStyleCnt="3"/>
      <dgm:spPr/>
    </dgm:pt>
    <dgm:pt modelId="{7451B52E-9B4F-4447-BFEC-40A94E3CC79B}" type="pres">
      <dgm:prSet presAssocID="{F9032CBE-91F3-4AEB-8BDA-E0B7DDB9EDC1}" presName="text" presStyleLbl="fgAcc0" presStyleIdx="1" presStyleCnt="3">
        <dgm:presLayoutVars>
          <dgm:chPref val="3"/>
        </dgm:presLayoutVars>
      </dgm:prSet>
      <dgm:spPr/>
    </dgm:pt>
    <dgm:pt modelId="{71D6E506-9D03-4887-97ED-EC2CD1A273AB}" type="pres">
      <dgm:prSet presAssocID="{F9032CBE-91F3-4AEB-8BDA-E0B7DDB9EDC1}" presName="hierChild2" presStyleCnt="0"/>
      <dgm:spPr/>
    </dgm:pt>
    <dgm:pt modelId="{9A0B3348-0C7C-40C3-AF3E-786516389718}" type="pres">
      <dgm:prSet presAssocID="{46BA93BE-D43B-4A02-B5D0-AE827F05D172}" presName="hierRoot1" presStyleCnt="0"/>
      <dgm:spPr/>
    </dgm:pt>
    <dgm:pt modelId="{6BE4D5ED-06A4-48E8-B464-0754AD1B4A9B}" type="pres">
      <dgm:prSet presAssocID="{46BA93BE-D43B-4A02-B5D0-AE827F05D172}" presName="composite" presStyleCnt="0"/>
      <dgm:spPr/>
    </dgm:pt>
    <dgm:pt modelId="{4FE6F432-6B34-4AEA-8C93-25CA6D53721D}" type="pres">
      <dgm:prSet presAssocID="{46BA93BE-D43B-4A02-B5D0-AE827F05D172}" presName="background" presStyleLbl="node0" presStyleIdx="2" presStyleCnt="3"/>
      <dgm:spPr/>
    </dgm:pt>
    <dgm:pt modelId="{016FF5CF-6355-46D3-A339-E62D7F02F2EB}" type="pres">
      <dgm:prSet presAssocID="{46BA93BE-D43B-4A02-B5D0-AE827F05D172}" presName="text" presStyleLbl="fgAcc0" presStyleIdx="2" presStyleCnt="3" custScaleX="119980" custScaleY="126016">
        <dgm:presLayoutVars>
          <dgm:chPref val="3"/>
        </dgm:presLayoutVars>
      </dgm:prSet>
      <dgm:spPr/>
    </dgm:pt>
    <dgm:pt modelId="{26AA08C3-1F94-4D4A-BCB3-6E2FD87928D3}" type="pres">
      <dgm:prSet presAssocID="{46BA93BE-D43B-4A02-B5D0-AE827F05D172}" presName="hierChild2" presStyleCnt="0"/>
      <dgm:spPr/>
    </dgm:pt>
  </dgm:ptLst>
  <dgm:cxnLst>
    <dgm:cxn modelId="{D21F1429-5CC3-4FF2-A8B3-D26140A47248}" type="presOf" srcId="{46BA93BE-D43B-4A02-B5D0-AE827F05D172}" destId="{016FF5CF-6355-46D3-A339-E62D7F02F2EB}" srcOrd="0" destOrd="0" presId="urn:microsoft.com/office/officeart/2005/8/layout/hierarchy1"/>
    <dgm:cxn modelId="{A7D76234-1803-4BC2-9938-74A96FA66F61}" type="presOf" srcId="{FC6F3B4A-6454-4988-8312-B926265431F0}" destId="{A147F963-AF9E-43D5-AA82-91AF26BDB3F0}" srcOrd="0" destOrd="0" presId="urn:microsoft.com/office/officeart/2005/8/layout/hierarchy1"/>
    <dgm:cxn modelId="{2928CD7F-EE29-4D3A-8A60-FB007B465E2E}" srcId="{FC6F3B4A-6454-4988-8312-B926265431F0}" destId="{46BA93BE-D43B-4A02-B5D0-AE827F05D172}" srcOrd="2" destOrd="0" parTransId="{3E1F5150-0450-41DC-B5DB-1BE82F5B2940}" sibTransId="{462E1D1E-47F2-40BC-A1FF-905DDC90D5DB}"/>
    <dgm:cxn modelId="{AF8FCB85-C094-41FE-842B-A8C267D4C0DE}" srcId="{FC6F3B4A-6454-4988-8312-B926265431F0}" destId="{F9032CBE-91F3-4AEB-8BDA-E0B7DDB9EDC1}" srcOrd="1" destOrd="0" parTransId="{A2197713-5CC2-4046-807C-A5D43299219F}" sibTransId="{D9E45E30-F900-4D24-B2DC-765766368B8C}"/>
    <dgm:cxn modelId="{CA3A8CD9-C047-4168-9D34-D629E959C644}" srcId="{FC6F3B4A-6454-4988-8312-B926265431F0}" destId="{8CD15F43-FF4A-456C-A348-1BC96577598B}" srcOrd="0" destOrd="0" parTransId="{00AB032B-5203-45A4-BAAD-68029FAB274A}" sibTransId="{01FCE6FD-8E23-4B60-9181-C3F25AE14CD1}"/>
    <dgm:cxn modelId="{933288EC-5CA3-490F-B4A8-00AC5974339F}" type="presOf" srcId="{8CD15F43-FF4A-456C-A348-1BC96577598B}" destId="{25846532-F4EA-4DC9-A8C9-3D1E3C9711BC}" srcOrd="0" destOrd="0" presId="urn:microsoft.com/office/officeart/2005/8/layout/hierarchy1"/>
    <dgm:cxn modelId="{DCD384FB-ECB2-43E8-AD5B-E3D13CBAABDF}" type="presOf" srcId="{F9032CBE-91F3-4AEB-8BDA-E0B7DDB9EDC1}" destId="{7451B52E-9B4F-4447-BFEC-40A94E3CC79B}" srcOrd="0" destOrd="0" presId="urn:microsoft.com/office/officeart/2005/8/layout/hierarchy1"/>
    <dgm:cxn modelId="{D3DD1E85-CCCA-475B-8CDF-F70CD892F117}" type="presParOf" srcId="{A147F963-AF9E-43D5-AA82-91AF26BDB3F0}" destId="{572A8543-4548-49A1-82BA-40638A1A6D63}" srcOrd="0" destOrd="0" presId="urn:microsoft.com/office/officeart/2005/8/layout/hierarchy1"/>
    <dgm:cxn modelId="{ABFC10F9-C1DE-418D-A0E2-838D694124E2}" type="presParOf" srcId="{572A8543-4548-49A1-82BA-40638A1A6D63}" destId="{26F93963-7EA5-42BF-B9AA-7C7CF63E03D9}" srcOrd="0" destOrd="0" presId="urn:microsoft.com/office/officeart/2005/8/layout/hierarchy1"/>
    <dgm:cxn modelId="{7E4BB799-6C8F-408E-A691-ACDC4B43478A}" type="presParOf" srcId="{26F93963-7EA5-42BF-B9AA-7C7CF63E03D9}" destId="{42D9C2EF-7A8A-483A-8B66-5A164A9CE5B0}" srcOrd="0" destOrd="0" presId="urn:microsoft.com/office/officeart/2005/8/layout/hierarchy1"/>
    <dgm:cxn modelId="{353ED097-0C97-455B-9D65-8147C4CDA12D}" type="presParOf" srcId="{26F93963-7EA5-42BF-B9AA-7C7CF63E03D9}" destId="{25846532-F4EA-4DC9-A8C9-3D1E3C9711BC}" srcOrd="1" destOrd="0" presId="urn:microsoft.com/office/officeart/2005/8/layout/hierarchy1"/>
    <dgm:cxn modelId="{75E3DB4F-68DE-4F1D-B967-C9113AC4D767}" type="presParOf" srcId="{572A8543-4548-49A1-82BA-40638A1A6D63}" destId="{D4D134C2-31AE-47DB-9130-CFE74294F77B}" srcOrd="1" destOrd="0" presId="urn:microsoft.com/office/officeart/2005/8/layout/hierarchy1"/>
    <dgm:cxn modelId="{4BB4B908-7FF7-466E-962A-F31B4AE750CA}" type="presParOf" srcId="{A147F963-AF9E-43D5-AA82-91AF26BDB3F0}" destId="{B979BC77-813F-473D-A2C8-7EAB66EA8739}" srcOrd="1" destOrd="0" presId="urn:microsoft.com/office/officeart/2005/8/layout/hierarchy1"/>
    <dgm:cxn modelId="{FA8BBEC8-9113-4A48-8156-ACC2BB38E661}" type="presParOf" srcId="{B979BC77-813F-473D-A2C8-7EAB66EA8739}" destId="{759844E7-B102-4349-9057-4552778527AA}" srcOrd="0" destOrd="0" presId="urn:microsoft.com/office/officeart/2005/8/layout/hierarchy1"/>
    <dgm:cxn modelId="{80BD719D-269F-4B3C-BDDA-DE5EDAFAAA85}" type="presParOf" srcId="{759844E7-B102-4349-9057-4552778527AA}" destId="{D328A46E-7743-4F16-865F-649F6208B1B6}" srcOrd="0" destOrd="0" presId="urn:microsoft.com/office/officeart/2005/8/layout/hierarchy1"/>
    <dgm:cxn modelId="{895BBE64-D6E1-4CC9-BA41-51C705AAA782}" type="presParOf" srcId="{759844E7-B102-4349-9057-4552778527AA}" destId="{7451B52E-9B4F-4447-BFEC-40A94E3CC79B}" srcOrd="1" destOrd="0" presId="urn:microsoft.com/office/officeart/2005/8/layout/hierarchy1"/>
    <dgm:cxn modelId="{5AD2EA00-3A29-466B-A6DB-03D70EC3B652}" type="presParOf" srcId="{B979BC77-813F-473D-A2C8-7EAB66EA8739}" destId="{71D6E506-9D03-4887-97ED-EC2CD1A273AB}" srcOrd="1" destOrd="0" presId="urn:microsoft.com/office/officeart/2005/8/layout/hierarchy1"/>
    <dgm:cxn modelId="{604C8CE7-3C82-42A5-AA09-9F2EC81A5453}" type="presParOf" srcId="{A147F963-AF9E-43D5-AA82-91AF26BDB3F0}" destId="{9A0B3348-0C7C-40C3-AF3E-786516389718}" srcOrd="2" destOrd="0" presId="urn:microsoft.com/office/officeart/2005/8/layout/hierarchy1"/>
    <dgm:cxn modelId="{C8A5E557-CDE5-4FC0-B909-D9D91B17F691}" type="presParOf" srcId="{9A0B3348-0C7C-40C3-AF3E-786516389718}" destId="{6BE4D5ED-06A4-48E8-B464-0754AD1B4A9B}" srcOrd="0" destOrd="0" presId="urn:microsoft.com/office/officeart/2005/8/layout/hierarchy1"/>
    <dgm:cxn modelId="{89E2CC5B-6015-4FBB-8931-9FE04EE2DF8F}" type="presParOf" srcId="{6BE4D5ED-06A4-48E8-B464-0754AD1B4A9B}" destId="{4FE6F432-6B34-4AEA-8C93-25CA6D53721D}" srcOrd="0" destOrd="0" presId="urn:microsoft.com/office/officeart/2005/8/layout/hierarchy1"/>
    <dgm:cxn modelId="{E1F1EC6E-AE7E-4DA4-92B1-2BF7E7ACF7A4}" type="presParOf" srcId="{6BE4D5ED-06A4-48E8-B464-0754AD1B4A9B}" destId="{016FF5CF-6355-46D3-A339-E62D7F02F2EB}" srcOrd="1" destOrd="0" presId="urn:microsoft.com/office/officeart/2005/8/layout/hierarchy1"/>
    <dgm:cxn modelId="{B2C558FA-2F86-4842-930F-F31A588BD62A}" type="presParOf" srcId="{9A0B3348-0C7C-40C3-AF3E-786516389718}" destId="{26AA08C3-1F94-4D4A-BCB3-6E2FD87928D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89FB6-F2E3-43A2-8985-42E6800B3E8D}"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434FD559-CBC9-4002-A5AB-B7643486BDAE}">
      <dgm:prSet/>
      <dgm:spPr/>
      <dgm:t>
        <a:bodyPr/>
        <a:lstStyle/>
        <a:p>
          <a:r>
            <a:rPr lang="en-GB" b="1" dirty="0"/>
            <a:t>Quantitative</a:t>
          </a:r>
          <a:r>
            <a:rPr lang="en-GB" dirty="0"/>
            <a:t> – based on numbers – 56% of </a:t>
          </a:r>
          <a:r>
            <a:rPr lang="en-GB"/>
            <a:t>21-year olds drink alcohol at </a:t>
          </a:r>
          <a:r>
            <a:rPr lang="en-GB" dirty="0"/>
            <a:t>least four times a week - doesn’t tell you why, when, how</a:t>
          </a:r>
          <a:endParaRPr lang="en-US" dirty="0"/>
        </a:p>
      </dgm:t>
    </dgm:pt>
    <dgm:pt modelId="{EBC7A6C5-DFAB-4D01-963C-D4C4D2B61B23}" type="parTrans" cxnId="{649A6934-34EF-45FB-B912-B29335F10435}">
      <dgm:prSet/>
      <dgm:spPr/>
      <dgm:t>
        <a:bodyPr/>
        <a:lstStyle/>
        <a:p>
          <a:endParaRPr lang="en-US"/>
        </a:p>
      </dgm:t>
    </dgm:pt>
    <dgm:pt modelId="{7C8D4861-9542-4101-A9A9-6FFB0809E1D4}" type="sibTrans" cxnId="{649A6934-34EF-45FB-B912-B29335F10435}">
      <dgm:prSet/>
      <dgm:spPr/>
      <dgm:t>
        <a:bodyPr/>
        <a:lstStyle/>
        <a:p>
          <a:endParaRPr lang="en-US"/>
        </a:p>
      </dgm:t>
    </dgm:pt>
    <dgm:pt modelId="{E2B776B6-300B-4727-AD4F-1763EEA0ED8F}">
      <dgm:prSet/>
      <dgm:spPr/>
      <dgm:t>
        <a:bodyPr/>
        <a:lstStyle/>
        <a:p>
          <a:r>
            <a:rPr lang="en-GB" b="1"/>
            <a:t>Qualitative</a:t>
          </a:r>
          <a:r>
            <a:rPr lang="en-GB"/>
            <a:t> – more detail – tells you why, when and how! Touchy feely</a:t>
          </a:r>
          <a:endParaRPr lang="en-US"/>
        </a:p>
      </dgm:t>
    </dgm:pt>
    <dgm:pt modelId="{3574D90C-8CBC-4C24-823C-4BE2E9E7CB2F}" type="parTrans" cxnId="{624F2E0A-E3D3-4F8F-B710-14112FA33ECC}">
      <dgm:prSet/>
      <dgm:spPr/>
      <dgm:t>
        <a:bodyPr/>
        <a:lstStyle/>
        <a:p>
          <a:endParaRPr lang="en-US"/>
        </a:p>
      </dgm:t>
    </dgm:pt>
    <dgm:pt modelId="{D05C6559-2020-4C1F-A2BE-063A49D0C044}" type="sibTrans" cxnId="{624F2E0A-E3D3-4F8F-B710-14112FA33ECC}">
      <dgm:prSet/>
      <dgm:spPr/>
      <dgm:t>
        <a:bodyPr/>
        <a:lstStyle/>
        <a:p>
          <a:endParaRPr lang="en-US"/>
        </a:p>
      </dgm:t>
    </dgm:pt>
    <dgm:pt modelId="{D83BBFD7-202C-4AC8-9560-65A1C2320750}" type="pres">
      <dgm:prSet presAssocID="{5EE89FB6-F2E3-43A2-8985-42E6800B3E8D}" presName="hierChild1" presStyleCnt="0">
        <dgm:presLayoutVars>
          <dgm:chPref val="1"/>
          <dgm:dir/>
          <dgm:animOne val="branch"/>
          <dgm:animLvl val="lvl"/>
          <dgm:resizeHandles/>
        </dgm:presLayoutVars>
      </dgm:prSet>
      <dgm:spPr/>
    </dgm:pt>
    <dgm:pt modelId="{AA56D7F6-8632-4441-9526-4B15F69F0473}" type="pres">
      <dgm:prSet presAssocID="{434FD559-CBC9-4002-A5AB-B7643486BDAE}" presName="hierRoot1" presStyleCnt="0"/>
      <dgm:spPr/>
    </dgm:pt>
    <dgm:pt modelId="{5EC5798C-14E5-4F3E-B6FA-5D495ADC24B4}" type="pres">
      <dgm:prSet presAssocID="{434FD559-CBC9-4002-A5AB-B7643486BDAE}" presName="composite" presStyleCnt="0"/>
      <dgm:spPr/>
    </dgm:pt>
    <dgm:pt modelId="{4A3C1B05-6BDD-42A0-AB57-B3BABDC0BFDC}" type="pres">
      <dgm:prSet presAssocID="{434FD559-CBC9-4002-A5AB-B7643486BDAE}" presName="background" presStyleLbl="node0" presStyleIdx="0" presStyleCnt="2"/>
      <dgm:spPr/>
    </dgm:pt>
    <dgm:pt modelId="{368D183F-EC40-4EC3-96E5-4A49D5183F56}" type="pres">
      <dgm:prSet presAssocID="{434FD559-CBC9-4002-A5AB-B7643486BDAE}" presName="text" presStyleLbl="fgAcc0" presStyleIdx="0" presStyleCnt="2">
        <dgm:presLayoutVars>
          <dgm:chPref val="3"/>
        </dgm:presLayoutVars>
      </dgm:prSet>
      <dgm:spPr/>
    </dgm:pt>
    <dgm:pt modelId="{FAE98375-6A63-4DCF-8619-6AF4298C23F1}" type="pres">
      <dgm:prSet presAssocID="{434FD559-CBC9-4002-A5AB-B7643486BDAE}" presName="hierChild2" presStyleCnt="0"/>
      <dgm:spPr/>
    </dgm:pt>
    <dgm:pt modelId="{4598A9D9-0D0E-4191-9D6D-341DC3E2FD61}" type="pres">
      <dgm:prSet presAssocID="{E2B776B6-300B-4727-AD4F-1763EEA0ED8F}" presName="hierRoot1" presStyleCnt="0"/>
      <dgm:spPr/>
    </dgm:pt>
    <dgm:pt modelId="{B6A1969F-B458-4023-A9E4-B676060BA15A}" type="pres">
      <dgm:prSet presAssocID="{E2B776B6-300B-4727-AD4F-1763EEA0ED8F}" presName="composite" presStyleCnt="0"/>
      <dgm:spPr/>
    </dgm:pt>
    <dgm:pt modelId="{3DDF551F-DA17-4188-B54A-E4BC4C552C91}" type="pres">
      <dgm:prSet presAssocID="{E2B776B6-300B-4727-AD4F-1763EEA0ED8F}" presName="background" presStyleLbl="node0" presStyleIdx="1" presStyleCnt="2"/>
      <dgm:spPr/>
    </dgm:pt>
    <dgm:pt modelId="{8549A2FA-79B0-4DD6-8881-DEB7FFBE24DD}" type="pres">
      <dgm:prSet presAssocID="{E2B776B6-300B-4727-AD4F-1763EEA0ED8F}" presName="text" presStyleLbl="fgAcc0" presStyleIdx="1" presStyleCnt="2">
        <dgm:presLayoutVars>
          <dgm:chPref val="3"/>
        </dgm:presLayoutVars>
      </dgm:prSet>
      <dgm:spPr/>
    </dgm:pt>
    <dgm:pt modelId="{8D3F7C3B-7130-452A-AE77-974BF7213E91}" type="pres">
      <dgm:prSet presAssocID="{E2B776B6-300B-4727-AD4F-1763EEA0ED8F}" presName="hierChild2" presStyleCnt="0"/>
      <dgm:spPr/>
    </dgm:pt>
  </dgm:ptLst>
  <dgm:cxnLst>
    <dgm:cxn modelId="{624F2E0A-E3D3-4F8F-B710-14112FA33ECC}" srcId="{5EE89FB6-F2E3-43A2-8985-42E6800B3E8D}" destId="{E2B776B6-300B-4727-AD4F-1763EEA0ED8F}" srcOrd="1" destOrd="0" parTransId="{3574D90C-8CBC-4C24-823C-4BE2E9E7CB2F}" sibTransId="{D05C6559-2020-4C1F-A2BE-063A49D0C044}"/>
    <dgm:cxn modelId="{C103060D-E7C4-455C-AFAF-6CF9B85481BB}" type="presOf" srcId="{5EE89FB6-F2E3-43A2-8985-42E6800B3E8D}" destId="{D83BBFD7-202C-4AC8-9560-65A1C2320750}" srcOrd="0" destOrd="0" presId="urn:microsoft.com/office/officeart/2005/8/layout/hierarchy1"/>
    <dgm:cxn modelId="{649A6934-34EF-45FB-B912-B29335F10435}" srcId="{5EE89FB6-F2E3-43A2-8985-42E6800B3E8D}" destId="{434FD559-CBC9-4002-A5AB-B7643486BDAE}" srcOrd="0" destOrd="0" parTransId="{EBC7A6C5-DFAB-4D01-963C-D4C4D2B61B23}" sibTransId="{7C8D4861-9542-4101-A9A9-6FFB0809E1D4}"/>
    <dgm:cxn modelId="{5F2F72E5-F340-464C-8637-2F927335480A}" type="presOf" srcId="{434FD559-CBC9-4002-A5AB-B7643486BDAE}" destId="{368D183F-EC40-4EC3-96E5-4A49D5183F56}" srcOrd="0" destOrd="0" presId="urn:microsoft.com/office/officeart/2005/8/layout/hierarchy1"/>
    <dgm:cxn modelId="{1F6555E8-B6ED-437F-AD46-872D201B4DDB}" type="presOf" srcId="{E2B776B6-300B-4727-AD4F-1763EEA0ED8F}" destId="{8549A2FA-79B0-4DD6-8881-DEB7FFBE24DD}" srcOrd="0" destOrd="0" presId="urn:microsoft.com/office/officeart/2005/8/layout/hierarchy1"/>
    <dgm:cxn modelId="{3CB56873-8774-41D2-BA6D-62D8360B606D}" type="presParOf" srcId="{D83BBFD7-202C-4AC8-9560-65A1C2320750}" destId="{AA56D7F6-8632-4441-9526-4B15F69F0473}" srcOrd="0" destOrd="0" presId="urn:microsoft.com/office/officeart/2005/8/layout/hierarchy1"/>
    <dgm:cxn modelId="{712D0661-9283-4D76-82A7-F217C9F6B636}" type="presParOf" srcId="{AA56D7F6-8632-4441-9526-4B15F69F0473}" destId="{5EC5798C-14E5-4F3E-B6FA-5D495ADC24B4}" srcOrd="0" destOrd="0" presId="urn:microsoft.com/office/officeart/2005/8/layout/hierarchy1"/>
    <dgm:cxn modelId="{0764E98A-B364-41EA-9588-E09074C757E9}" type="presParOf" srcId="{5EC5798C-14E5-4F3E-B6FA-5D495ADC24B4}" destId="{4A3C1B05-6BDD-42A0-AB57-B3BABDC0BFDC}" srcOrd="0" destOrd="0" presId="urn:microsoft.com/office/officeart/2005/8/layout/hierarchy1"/>
    <dgm:cxn modelId="{DDB1544F-44C4-45C8-8C95-6E24478B2211}" type="presParOf" srcId="{5EC5798C-14E5-4F3E-B6FA-5D495ADC24B4}" destId="{368D183F-EC40-4EC3-96E5-4A49D5183F56}" srcOrd="1" destOrd="0" presId="urn:microsoft.com/office/officeart/2005/8/layout/hierarchy1"/>
    <dgm:cxn modelId="{C9877050-F5EC-4D1F-A9F6-DF6A865E715C}" type="presParOf" srcId="{AA56D7F6-8632-4441-9526-4B15F69F0473}" destId="{FAE98375-6A63-4DCF-8619-6AF4298C23F1}" srcOrd="1" destOrd="0" presId="urn:microsoft.com/office/officeart/2005/8/layout/hierarchy1"/>
    <dgm:cxn modelId="{2E621DC3-D1D1-4916-A8F9-33DCE18C1B49}" type="presParOf" srcId="{D83BBFD7-202C-4AC8-9560-65A1C2320750}" destId="{4598A9D9-0D0E-4191-9D6D-341DC3E2FD61}" srcOrd="1" destOrd="0" presId="urn:microsoft.com/office/officeart/2005/8/layout/hierarchy1"/>
    <dgm:cxn modelId="{E46797CC-FE9B-4AD1-99C4-6B22191DB430}" type="presParOf" srcId="{4598A9D9-0D0E-4191-9D6D-341DC3E2FD61}" destId="{B6A1969F-B458-4023-A9E4-B676060BA15A}" srcOrd="0" destOrd="0" presId="urn:microsoft.com/office/officeart/2005/8/layout/hierarchy1"/>
    <dgm:cxn modelId="{E24B435D-67E6-4DA2-A931-B4C01A25D0B0}" type="presParOf" srcId="{B6A1969F-B458-4023-A9E4-B676060BA15A}" destId="{3DDF551F-DA17-4188-B54A-E4BC4C552C91}" srcOrd="0" destOrd="0" presId="urn:microsoft.com/office/officeart/2005/8/layout/hierarchy1"/>
    <dgm:cxn modelId="{E313DF73-FD48-4145-AD22-B7A9BBE209A8}" type="presParOf" srcId="{B6A1969F-B458-4023-A9E4-B676060BA15A}" destId="{8549A2FA-79B0-4DD6-8881-DEB7FFBE24DD}" srcOrd="1" destOrd="0" presId="urn:microsoft.com/office/officeart/2005/8/layout/hierarchy1"/>
    <dgm:cxn modelId="{D14D1F1F-3700-405B-A9FD-6E8BB9FBD208}" type="presParOf" srcId="{4598A9D9-0D0E-4191-9D6D-341DC3E2FD61}" destId="{8D3F7C3B-7130-452A-AE77-974BF7213E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A6E0A-F641-4C74-B287-A65DAF7EBEF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FC634EA-D0FC-446F-8ED1-77F5EC66240D}">
      <dgm:prSet/>
      <dgm:spPr/>
      <dgm:t>
        <a:bodyPr/>
        <a:lstStyle/>
        <a:p>
          <a:r>
            <a:rPr lang="en-US"/>
            <a:t>Surveys involve asking a series of questions to a sample of the target population that is large enough to be statistically valid.</a:t>
          </a:r>
        </a:p>
      </dgm:t>
    </dgm:pt>
    <dgm:pt modelId="{84DF2A22-5D6B-418E-A66B-F8B1676D88FA}" type="parTrans" cxnId="{2B77DA53-128D-49E2-85BE-7D9CC3628173}">
      <dgm:prSet/>
      <dgm:spPr/>
      <dgm:t>
        <a:bodyPr/>
        <a:lstStyle/>
        <a:p>
          <a:endParaRPr lang="en-US"/>
        </a:p>
      </dgm:t>
    </dgm:pt>
    <dgm:pt modelId="{99D7E6F2-6E6A-4E97-A858-CE9E10B1F1A3}" type="sibTrans" cxnId="{2B77DA53-128D-49E2-85BE-7D9CC3628173}">
      <dgm:prSet/>
      <dgm:spPr/>
      <dgm:t>
        <a:bodyPr/>
        <a:lstStyle/>
        <a:p>
          <a:endParaRPr lang="en-US"/>
        </a:p>
      </dgm:t>
    </dgm:pt>
    <dgm:pt modelId="{F12CF25A-1B19-413E-BD9A-584782121BD6}">
      <dgm:prSet/>
      <dgm:spPr/>
      <dgm:t>
        <a:bodyPr/>
        <a:lstStyle/>
        <a:p>
          <a:r>
            <a:rPr lang="en-US" dirty="0"/>
            <a:t>Surveys generally offer primarily closed-ended questions, although some open-ended questions may be included.  Closed ended: </a:t>
          </a:r>
          <a:r>
            <a:rPr lang="en-US" dirty="0">
              <a:latin typeface="Arial" pitchFamily="34" charset="0"/>
              <a:cs typeface="Arial" pitchFamily="34" charset="0"/>
            </a:rPr>
            <a:t>Yes/No; Agree/Disagree; or “Rate on a scale of 1 to 10. </a:t>
          </a:r>
          <a:r>
            <a:rPr lang="en-US" b="1" dirty="0">
              <a:latin typeface="Arial" pitchFamily="34" charset="0"/>
              <a:cs typeface="Arial" pitchFamily="34" charset="0"/>
            </a:rPr>
            <a:t>(Quantitative)</a:t>
          </a:r>
          <a:r>
            <a:rPr lang="en-US" dirty="0"/>
            <a:t>  </a:t>
          </a:r>
        </a:p>
      </dgm:t>
    </dgm:pt>
    <dgm:pt modelId="{75DAA9A1-61D7-442A-8B21-D0E5AD32F0B1}" type="parTrans" cxnId="{84350366-5D7C-483C-8ED8-2AC5556CAD2D}">
      <dgm:prSet/>
      <dgm:spPr/>
      <dgm:t>
        <a:bodyPr/>
        <a:lstStyle/>
        <a:p>
          <a:endParaRPr lang="en-US"/>
        </a:p>
      </dgm:t>
    </dgm:pt>
    <dgm:pt modelId="{F21301BC-E1E2-45AA-A244-76887F4DE1AB}" type="sibTrans" cxnId="{84350366-5D7C-483C-8ED8-2AC5556CAD2D}">
      <dgm:prSet/>
      <dgm:spPr/>
      <dgm:t>
        <a:bodyPr/>
        <a:lstStyle/>
        <a:p>
          <a:endParaRPr lang="en-US"/>
        </a:p>
      </dgm:t>
    </dgm:pt>
    <dgm:pt modelId="{BB6DF959-6346-4058-8DB7-76B00B8B2F3C}">
      <dgm:prSet/>
      <dgm:spPr/>
      <dgm:t>
        <a:bodyPr/>
        <a:lstStyle/>
        <a:p>
          <a:r>
            <a:rPr lang="en-US" dirty="0"/>
            <a:t>Open ended: </a:t>
          </a:r>
          <a:r>
            <a:rPr lang="en-US" dirty="0">
              <a:latin typeface="Arial" pitchFamily="34" charset="0"/>
              <a:cs typeface="Arial" pitchFamily="34" charset="0"/>
            </a:rPr>
            <a:t>What do you like most about this </a:t>
          </a:r>
          <a:r>
            <a:rPr lang="en-US" dirty="0" err="1">
              <a:latin typeface="Arial" pitchFamily="34" charset="0"/>
              <a:cs typeface="Arial" pitchFamily="34" charset="0"/>
            </a:rPr>
            <a:t>flavour</a:t>
          </a:r>
          <a:r>
            <a:rPr lang="en-US" dirty="0">
              <a:latin typeface="Arial" pitchFamily="34" charset="0"/>
              <a:cs typeface="Arial" pitchFamily="34" charset="0"/>
            </a:rPr>
            <a:t>? </a:t>
          </a:r>
          <a:r>
            <a:rPr lang="en-US" b="1" dirty="0">
              <a:latin typeface="Arial" pitchFamily="34" charset="0"/>
              <a:cs typeface="Arial" pitchFamily="34" charset="0"/>
            </a:rPr>
            <a:t>(Qualitative)</a:t>
          </a:r>
          <a:endParaRPr lang="en-US" dirty="0"/>
        </a:p>
        <a:p>
          <a:r>
            <a:rPr lang="en-US" dirty="0"/>
            <a:t>Surveys can be administered by mail, telephone, email, Internet or in person.</a:t>
          </a:r>
        </a:p>
      </dgm:t>
    </dgm:pt>
    <dgm:pt modelId="{B2AB0D12-4F2F-458F-817D-F76CE0744C99}" type="parTrans" cxnId="{B75BF0AB-D589-4B08-9E9C-3A62241FDE86}">
      <dgm:prSet/>
      <dgm:spPr/>
      <dgm:t>
        <a:bodyPr/>
        <a:lstStyle/>
        <a:p>
          <a:endParaRPr lang="en-US"/>
        </a:p>
      </dgm:t>
    </dgm:pt>
    <dgm:pt modelId="{00F713F6-DE8D-47F0-A182-BCD7B1EB6ACF}" type="sibTrans" cxnId="{B75BF0AB-D589-4B08-9E9C-3A62241FDE86}">
      <dgm:prSet/>
      <dgm:spPr/>
      <dgm:t>
        <a:bodyPr/>
        <a:lstStyle/>
        <a:p>
          <a:endParaRPr lang="en-US"/>
        </a:p>
      </dgm:t>
    </dgm:pt>
    <dgm:pt modelId="{41D97F17-F42B-4AC7-BFAC-BE19D6525576}" type="pres">
      <dgm:prSet presAssocID="{01DA6E0A-F641-4C74-B287-A65DAF7EBEF1}" presName="linear" presStyleCnt="0">
        <dgm:presLayoutVars>
          <dgm:animLvl val="lvl"/>
          <dgm:resizeHandles val="exact"/>
        </dgm:presLayoutVars>
      </dgm:prSet>
      <dgm:spPr/>
    </dgm:pt>
    <dgm:pt modelId="{71DFCBA1-F264-4142-9F23-F67570BCEDA6}" type="pres">
      <dgm:prSet presAssocID="{6FC634EA-D0FC-446F-8ED1-77F5EC66240D}" presName="parentText" presStyleLbl="node1" presStyleIdx="0" presStyleCnt="3">
        <dgm:presLayoutVars>
          <dgm:chMax val="0"/>
          <dgm:bulletEnabled val="1"/>
        </dgm:presLayoutVars>
      </dgm:prSet>
      <dgm:spPr/>
    </dgm:pt>
    <dgm:pt modelId="{86020A85-85D7-478A-A6DC-987338D37EA4}" type="pres">
      <dgm:prSet presAssocID="{99D7E6F2-6E6A-4E97-A858-CE9E10B1F1A3}" presName="spacer" presStyleCnt="0"/>
      <dgm:spPr/>
    </dgm:pt>
    <dgm:pt modelId="{EB2F0D82-A1EC-43D7-BC86-9555A0EF8255}" type="pres">
      <dgm:prSet presAssocID="{F12CF25A-1B19-413E-BD9A-584782121BD6}" presName="parentText" presStyleLbl="node1" presStyleIdx="1" presStyleCnt="3">
        <dgm:presLayoutVars>
          <dgm:chMax val="0"/>
          <dgm:bulletEnabled val="1"/>
        </dgm:presLayoutVars>
      </dgm:prSet>
      <dgm:spPr/>
    </dgm:pt>
    <dgm:pt modelId="{F70A3F2D-43FA-4705-8584-EB4153E3C574}" type="pres">
      <dgm:prSet presAssocID="{F21301BC-E1E2-45AA-A244-76887F4DE1AB}" presName="spacer" presStyleCnt="0"/>
      <dgm:spPr/>
    </dgm:pt>
    <dgm:pt modelId="{180E458E-E85D-4DAD-B589-02C7FAC1E855}" type="pres">
      <dgm:prSet presAssocID="{BB6DF959-6346-4058-8DB7-76B00B8B2F3C}" presName="parentText" presStyleLbl="node1" presStyleIdx="2" presStyleCnt="3">
        <dgm:presLayoutVars>
          <dgm:chMax val="0"/>
          <dgm:bulletEnabled val="1"/>
        </dgm:presLayoutVars>
      </dgm:prSet>
      <dgm:spPr/>
    </dgm:pt>
  </dgm:ptLst>
  <dgm:cxnLst>
    <dgm:cxn modelId="{5E09AA0C-3D2D-4DBC-A60C-D3E85D990707}" type="presOf" srcId="{BB6DF959-6346-4058-8DB7-76B00B8B2F3C}" destId="{180E458E-E85D-4DAD-B589-02C7FAC1E855}" srcOrd="0" destOrd="0" presId="urn:microsoft.com/office/officeart/2005/8/layout/vList2"/>
    <dgm:cxn modelId="{84350366-5D7C-483C-8ED8-2AC5556CAD2D}" srcId="{01DA6E0A-F641-4C74-B287-A65DAF7EBEF1}" destId="{F12CF25A-1B19-413E-BD9A-584782121BD6}" srcOrd="1" destOrd="0" parTransId="{75DAA9A1-61D7-442A-8B21-D0E5AD32F0B1}" sibTransId="{F21301BC-E1E2-45AA-A244-76887F4DE1AB}"/>
    <dgm:cxn modelId="{2B77DA53-128D-49E2-85BE-7D9CC3628173}" srcId="{01DA6E0A-F641-4C74-B287-A65DAF7EBEF1}" destId="{6FC634EA-D0FC-446F-8ED1-77F5EC66240D}" srcOrd="0" destOrd="0" parTransId="{84DF2A22-5D6B-418E-A66B-F8B1676D88FA}" sibTransId="{99D7E6F2-6E6A-4E97-A858-CE9E10B1F1A3}"/>
    <dgm:cxn modelId="{3D5ECBA4-3E76-448F-93DB-8EC4829FD837}" type="presOf" srcId="{6FC634EA-D0FC-446F-8ED1-77F5EC66240D}" destId="{71DFCBA1-F264-4142-9F23-F67570BCEDA6}" srcOrd="0" destOrd="0" presId="urn:microsoft.com/office/officeart/2005/8/layout/vList2"/>
    <dgm:cxn modelId="{D740FAA5-49C4-4679-9054-92AC7405AFD4}" type="presOf" srcId="{F12CF25A-1B19-413E-BD9A-584782121BD6}" destId="{EB2F0D82-A1EC-43D7-BC86-9555A0EF8255}" srcOrd="0" destOrd="0" presId="urn:microsoft.com/office/officeart/2005/8/layout/vList2"/>
    <dgm:cxn modelId="{B75BF0AB-D589-4B08-9E9C-3A62241FDE86}" srcId="{01DA6E0A-F641-4C74-B287-A65DAF7EBEF1}" destId="{BB6DF959-6346-4058-8DB7-76B00B8B2F3C}" srcOrd="2" destOrd="0" parTransId="{B2AB0D12-4F2F-458F-817D-F76CE0744C99}" sibTransId="{00F713F6-DE8D-47F0-A182-BCD7B1EB6ACF}"/>
    <dgm:cxn modelId="{DC8D95F5-F46C-4F18-8474-35D489BD231A}" type="presOf" srcId="{01DA6E0A-F641-4C74-B287-A65DAF7EBEF1}" destId="{41D97F17-F42B-4AC7-BFAC-BE19D6525576}" srcOrd="0" destOrd="0" presId="urn:microsoft.com/office/officeart/2005/8/layout/vList2"/>
    <dgm:cxn modelId="{4F7B2DAD-7757-4776-85AA-AAB54B2F454E}" type="presParOf" srcId="{41D97F17-F42B-4AC7-BFAC-BE19D6525576}" destId="{71DFCBA1-F264-4142-9F23-F67570BCEDA6}" srcOrd="0" destOrd="0" presId="urn:microsoft.com/office/officeart/2005/8/layout/vList2"/>
    <dgm:cxn modelId="{FBA53DA0-90D2-4920-A936-22819C697BB7}" type="presParOf" srcId="{41D97F17-F42B-4AC7-BFAC-BE19D6525576}" destId="{86020A85-85D7-478A-A6DC-987338D37EA4}" srcOrd="1" destOrd="0" presId="urn:microsoft.com/office/officeart/2005/8/layout/vList2"/>
    <dgm:cxn modelId="{FE2ECCBB-7288-4CDC-AA31-425BC3FC2384}" type="presParOf" srcId="{41D97F17-F42B-4AC7-BFAC-BE19D6525576}" destId="{EB2F0D82-A1EC-43D7-BC86-9555A0EF8255}" srcOrd="2" destOrd="0" presId="urn:microsoft.com/office/officeart/2005/8/layout/vList2"/>
    <dgm:cxn modelId="{0FFF7A44-498D-43FB-95BF-AA59C4DB90D0}" type="presParOf" srcId="{41D97F17-F42B-4AC7-BFAC-BE19D6525576}" destId="{F70A3F2D-43FA-4705-8584-EB4153E3C574}" srcOrd="3" destOrd="0" presId="urn:microsoft.com/office/officeart/2005/8/layout/vList2"/>
    <dgm:cxn modelId="{6D6B05D9-1892-4DD3-B410-FC360D493C77}" type="presParOf" srcId="{41D97F17-F42B-4AC7-BFAC-BE19D6525576}" destId="{180E458E-E85D-4DAD-B589-02C7FAC1E8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818BC-76A6-4E2F-A6F4-8D9BD512EE0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98C7B8-657B-4CCD-80D9-43318F9B0088}">
      <dgm:prSet custT="1"/>
      <dgm:spPr/>
      <dgm:t>
        <a:bodyPr/>
        <a:lstStyle/>
        <a:p>
          <a:pPr>
            <a:lnSpc>
              <a:spcPct val="100000"/>
            </a:lnSpc>
            <a:defRPr b="1"/>
          </a:pPr>
          <a:r>
            <a:rPr lang="en-US" sz="2000" dirty="0">
              <a:latin typeface="Arial" panose="020B0604020202020204" pitchFamily="34" charset="0"/>
              <a:cs typeface="Arial" panose="020B0604020202020204" pitchFamily="34" charset="0"/>
            </a:rPr>
            <a:t>Develop a profile of your users: </a:t>
          </a:r>
        </a:p>
      </dgm:t>
    </dgm:pt>
    <dgm:pt modelId="{0C8D73A3-8D2C-48BC-939E-D2BF460D1713}" type="parTrans" cxnId="{8C514C3D-9032-4190-8171-BB8F76C4B9D6}">
      <dgm:prSet/>
      <dgm:spPr/>
      <dgm:t>
        <a:bodyPr/>
        <a:lstStyle/>
        <a:p>
          <a:endParaRPr lang="en-US"/>
        </a:p>
      </dgm:t>
    </dgm:pt>
    <dgm:pt modelId="{1C086C43-447D-4074-A686-391E34D369D9}" type="sibTrans" cxnId="{8C514C3D-9032-4190-8171-BB8F76C4B9D6}">
      <dgm:prSet/>
      <dgm:spPr/>
      <dgm:t>
        <a:bodyPr/>
        <a:lstStyle/>
        <a:p>
          <a:endParaRPr lang="en-US"/>
        </a:p>
      </dgm:t>
    </dgm:pt>
    <dgm:pt modelId="{A8B5BEB4-60BA-49B2-AB4F-7513618086F5}">
      <dgm:prSet custT="1"/>
      <dgm:spPr/>
      <dgm:t>
        <a:bodyPr/>
        <a:lstStyle/>
        <a:p>
          <a:pPr marL="0" lvl="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Identify client segments</a:t>
          </a:r>
        </a:p>
      </dgm:t>
    </dgm:pt>
    <dgm:pt modelId="{8E3A824C-09B5-4503-862A-E1177A0F169D}" type="parTrans" cxnId="{084F2D12-FCEF-4B91-9889-9E87CE846CF2}">
      <dgm:prSet/>
      <dgm:spPr/>
      <dgm:t>
        <a:bodyPr/>
        <a:lstStyle/>
        <a:p>
          <a:endParaRPr lang="en-US"/>
        </a:p>
      </dgm:t>
    </dgm:pt>
    <dgm:pt modelId="{6B4C777F-82A3-436B-B621-22C79B400ACA}" type="sibTrans" cxnId="{084F2D12-FCEF-4B91-9889-9E87CE846CF2}">
      <dgm:prSet/>
      <dgm:spPr/>
      <dgm:t>
        <a:bodyPr/>
        <a:lstStyle/>
        <a:p>
          <a:endParaRPr lang="en-US"/>
        </a:p>
      </dgm:t>
    </dgm:pt>
    <dgm:pt modelId="{F4DA0D72-6037-4641-87D8-9EC5BC05C5E7}">
      <dgm:prSet custT="1"/>
      <dgm:spPr/>
      <dgm:t>
        <a:bodyPr/>
        <a:lstStyle/>
        <a:p>
          <a:pPr marL="0" lvl="0" indent="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Determine client characteristics</a:t>
          </a:r>
        </a:p>
      </dgm:t>
    </dgm:pt>
    <dgm:pt modelId="{12149B59-E49B-4AB4-B112-ADEF7F47175D}" type="parTrans" cxnId="{D21B2B5A-7D2E-4957-BBDF-AB76AF15D591}">
      <dgm:prSet/>
      <dgm:spPr/>
      <dgm:t>
        <a:bodyPr/>
        <a:lstStyle/>
        <a:p>
          <a:endParaRPr lang="en-US"/>
        </a:p>
      </dgm:t>
    </dgm:pt>
    <dgm:pt modelId="{5B8AB1C9-9BFD-49FC-970F-146F891BAADF}" type="sibTrans" cxnId="{D21B2B5A-7D2E-4957-BBDF-AB76AF15D591}">
      <dgm:prSet/>
      <dgm:spPr/>
      <dgm:t>
        <a:bodyPr/>
        <a:lstStyle/>
        <a:p>
          <a:endParaRPr lang="en-US"/>
        </a:p>
      </dgm:t>
    </dgm:pt>
    <dgm:pt modelId="{8BDD138F-B03D-46AC-A218-CCC3D1DBBD25}">
      <dgm:prSet custT="1"/>
      <dgm:spPr/>
      <dgm:t>
        <a:bodyPr/>
        <a:lstStyle/>
        <a:p>
          <a:pPr>
            <a:lnSpc>
              <a:spcPct val="100000"/>
            </a:lnSpc>
            <a:defRPr b="1"/>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Validate or prioritize customer needs</a:t>
          </a:r>
        </a:p>
      </dgm:t>
    </dgm:pt>
    <dgm:pt modelId="{1A5799A3-1953-4933-BE44-23A86AFD60C1}" type="parTrans" cxnId="{02F496B6-9F2C-4C37-8119-D5AF8C547621}">
      <dgm:prSet/>
      <dgm:spPr/>
      <dgm:t>
        <a:bodyPr/>
        <a:lstStyle/>
        <a:p>
          <a:endParaRPr lang="en-US"/>
        </a:p>
      </dgm:t>
    </dgm:pt>
    <dgm:pt modelId="{9779FE97-BC0D-4380-92E8-9FABA77B61BA}" type="sibTrans" cxnId="{02F496B6-9F2C-4C37-8119-D5AF8C547621}">
      <dgm:prSet/>
      <dgm:spPr/>
      <dgm:t>
        <a:bodyPr/>
        <a:lstStyle/>
        <a:p>
          <a:endParaRPr lang="en-US"/>
        </a:p>
      </dgm:t>
    </dgm:pt>
    <dgm:pt modelId="{754FCF6C-7903-4E93-A3D8-495EC711F91D}">
      <dgm:prSet custT="1"/>
      <dgm:spPr/>
      <dgm:t>
        <a:bodyPr/>
        <a:lstStyle/>
        <a:p>
          <a:pPr>
            <a:lnSpc>
              <a:spcPct val="100000"/>
            </a:lnSpc>
            <a:defRPr b="1"/>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Assess</a:t>
          </a:r>
          <a:r>
            <a:rPr lang="en-US" sz="2000" kern="1200" dirty="0"/>
            <a:t> </a:t>
          </a:r>
          <a:r>
            <a:rPr lang="en-US" sz="2000" kern="1200" dirty="0">
              <a:latin typeface="Arial" panose="020B0604020202020204" pitchFamily="34" charset="0"/>
              <a:cs typeface="Arial" panose="020B0604020202020204" pitchFamily="34" charset="0"/>
            </a:rPr>
            <a:t>client satisfaction</a:t>
          </a:r>
        </a:p>
      </dgm:t>
    </dgm:pt>
    <dgm:pt modelId="{76407A6B-DA72-4B51-A35D-5543AD6E687B}" type="parTrans" cxnId="{5F9BAADB-7E63-4CE5-B1C4-2A7C1BA8723C}">
      <dgm:prSet/>
      <dgm:spPr/>
      <dgm:t>
        <a:bodyPr/>
        <a:lstStyle/>
        <a:p>
          <a:endParaRPr lang="en-US"/>
        </a:p>
      </dgm:t>
    </dgm:pt>
    <dgm:pt modelId="{B49979C4-D0BD-45C8-8A05-535616846684}" type="sibTrans" cxnId="{5F9BAADB-7E63-4CE5-B1C4-2A7C1BA8723C}">
      <dgm:prSet/>
      <dgm:spPr/>
      <dgm:t>
        <a:bodyPr/>
        <a:lstStyle/>
        <a:p>
          <a:endParaRPr lang="en-US"/>
        </a:p>
      </dgm:t>
    </dgm:pt>
    <dgm:pt modelId="{D8A12FA1-AD91-41B9-BBFD-272B80693F6C}">
      <dgm:prSet custT="1"/>
      <dgm:spPr/>
      <dgm:t>
        <a:bodyPr/>
        <a:lstStyle/>
        <a:p>
          <a:pPr>
            <a:lnSpc>
              <a:spcPct val="100000"/>
            </a:lnSpc>
            <a:defRPr b="1"/>
          </a:pPr>
          <a:r>
            <a:rPr lang="en-US" sz="2000" dirty="0">
              <a:latin typeface="Arial" panose="020B0604020202020204" pitchFamily="34" charset="0"/>
              <a:cs typeface="Arial" panose="020B0604020202020204" pitchFamily="34" charset="0"/>
            </a:rPr>
            <a:t>Gauge customer awareness: </a:t>
          </a:r>
        </a:p>
      </dgm:t>
    </dgm:pt>
    <dgm:pt modelId="{E2BA6EAE-0900-4372-89AF-53F185C26AC0}" type="parTrans" cxnId="{F4AE7607-FA53-49B5-8699-473DDDE0D8F6}">
      <dgm:prSet/>
      <dgm:spPr/>
      <dgm:t>
        <a:bodyPr/>
        <a:lstStyle/>
        <a:p>
          <a:endParaRPr lang="en-US"/>
        </a:p>
      </dgm:t>
    </dgm:pt>
    <dgm:pt modelId="{EE8401AF-C595-4134-9E7A-B1512EE67739}" type="sibTrans" cxnId="{F4AE7607-FA53-49B5-8699-473DDDE0D8F6}">
      <dgm:prSet/>
      <dgm:spPr/>
      <dgm:t>
        <a:bodyPr/>
        <a:lstStyle/>
        <a:p>
          <a:endParaRPr lang="en-US"/>
        </a:p>
      </dgm:t>
    </dgm:pt>
    <dgm:pt modelId="{BB77386C-68E8-43DA-8455-6CC161B58227}">
      <dgm:prSet custT="1"/>
      <dgm:spPr/>
      <dgm:t>
        <a:bodyPr/>
        <a:lstStyle/>
        <a:p>
          <a:pPr marL="0" lvl="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General awareness about your business</a:t>
          </a:r>
        </a:p>
      </dgm:t>
    </dgm:pt>
    <dgm:pt modelId="{1FB670B2-38CB-4E53-B304-F586C1DD724A}" type="parTrans" cxnId="{116DFA22-CB74-42BE-90C9-27D45C667CB0}">
      <dgm:prSet/>
      <dgm:spPr/>
      <dgm:t>
        <a:bodyPr/>
        <a:lstStyle/>
        <a:p>
          <a:endParaRPr lang="en-US"/>
        </a:p>
      </dgm:t>
    </dgm:pt>
    <dgm:pt modelId="{70B7206F-2E6F-482B-ABE6-826EBD0BA033}" type="sibTrans" cxnId="{116DFA22-CB74-42BE-90C9-27D45C667CB0}">
      <dgm:prSet/>
      <dgm:spPr/>
      <dgm:t>
        <a:bodyPr/>
        <a:lstStyle/>
        <a:p>
          <a:endParaRPr lang="en-US"/>
        </a:p>
      </dgm:t>
    </dgm:pt>
    <dgm:pt modelId="{0D49FDCE-78AB-4E53-AADA-FC69EFAEDA45}">
      <dgm:prSet custT="1"/>
      <dgm:spPr/>
      <dgm:t>
        <a:bodyPr/>
        <a:lstStyle/>
        <a:p>
          <a:pPr marL="0" lvl="0" indent="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Post-advertising campaign awareness</a:t>
          </a:r>
        </a:p>
      </dgm:t>
    </dgm:pt>
    <dgm:pt modelId="{1904A04F-08D9-4B02-BB55-824798AAA5E4}" type="parTrans" cxnId="{79D2AD06-5B22-4228-ADD3-A3FFFFEBA24E}">
      <dgm:prSet/>
      <dgm:spPr/>
      <dgm:t>
        <a:bodyPr/>
        <a:lstStyle/>
        <a:p>
          <a:endParaRPr lang="en-US"/>
        </a:p>
      </dgm:t>
    </dgm:pt>
    <dgm:pt modelId="{77B08BB9-AC01-429F-9121-15F237B61514}" type="sibTrans" cxnId="{79D2AD06-5B22-4228-ADD3-A3FFFFEBA24E}">
      <dgm:prSet/>
      <dgm:spPr/>
      <dgm:t>
        <a:bodyPr/>
        <a:lstStyle/>
        <a:p>
          <a:endParaRPr lang="en-US"/>
        </a:p>
      </dgm:t>
    </dgm:pt>
    <dgm:pt modelId="{FF849E5D-81A7-4E73-901A-38A96F92FAB9}">
      <dgm:prSet custT="1"/>
      <dgm:spPr/>
      <dgm:t>
        <a:bodyPr/>
        <a:lstStyle/>
        <a:p>
          <a:pPr>
            <a:lnSpc>
              <a:spcPct val="100000"/>
            </a:lnSpc>
            <a:defRPr b="1"/>
          </a:pPr>
          <a:r>
            <a:rPr lang="en-US" sz="2000" dirty="0">
              <a:latin typeface="Arial" panose="020B0604020202020204" pitchFamily="34" charset="0"/>
              <a:cs typeface="Arial" panose="020B0604020202020204" pitchFamily="34" charset="0"/>
            </a:rPr>
            <a:t>Track changes in attitudes and opinions</a:t>
          </a:r>
        </a:p>
      </dgm:t>
    </dgm:pt>
    <dgm:pt modelId="{CA74684F-609A-4475-918B-DC274DF1E9E4}" type="parTrans" cxnId="{F8BA968C-DC60-4127-86A6-B78572BACAEF}">
      <dgm:prSet/>
      <dgm:spPr/>
      <dgm:t>
        <a:bodyPr/>
        <a:lstStyle/>
        <a:p>
          <a:endParaRPr lang="en-US"/>
        </a:p>
      </dgm:t>
    </dgm:pt>
    <dgm:pt modelId="{CC86B720-D79C-40F8-9A59-1581919B90B7}" type="sibTrans" cxnId="{F8BA968C-DC60-4127-86A6-B78572BACAEF}">
      <dgm:prSet/>
      <dgm:spPr/>
      <dgm:t>
        <a:bodyPr/>
        <a:lstStyle/>
        <a:p>
          <a:endParaRPr lang="en-US"/>
        </a:p>
      </dgm:t>
    </dgm:pt>
    <dgm:pt modelId="{5403A290-603B-4C54-BCE9-653F509B1337}" type="pres">
      <dgm:prSet presAssocID="{93A818BC-76A6-4E2F-A6F4-8D9BD512EE09}" presName="root" presStyleCnt="0">
        <dgm:presLayoutVars>
          <dgm:dir/>
          <dgm:resizeHandles val="exact"/>
        </dgm:presLayoutVars>
      </dgm:prSet>
      <dgm:spPr/>
    </dgm:pt>
    <dgm:pt modelId="{0AA76DDA-1DE6-4311-92E6-2D866883B4E3}" type="pres">
      <dgm:prSet presAssocID="{B298C7B8-657B-4CCD-80D9-43318F9B0088}" presName="compNode" presStyleCnt="0"/>
      <dgm:spPr/>
    </dgm:pt>
    <dgm:pt modelId="{638C048E-A434-438D-ADF1-18B73E28CD57}" type="pres">
      <dgm:prSet presAssocID="{B298C7B8-657B-4CCD-80D9-43318F9B0088}" presName="iconRect" presStyleLbl="node1" presStyleIdx="0" presStyleCnt="5" custLinFactNeighborX="4797" custLinFactNeighborY="-523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3237F89B-EF2B-48BA-BEC6-64DFB01EBD26}" type="pres">
      <dgm:prSet presAssocID="{B298C7B8-657B-4CCD-80D9-43318F9B0088}" presName="iconSpace" presStyleCnt="0"/>
      <dgm:spPr/>
    </dgm:pt>
    <dgm:pt modelId="{978AD906-F179-4BF6-A0DD-2873C8419AA3}" type="pres">
      <dgm:prSet presAssocID="{B298C7B8-657B-4CCD-80D9-43318F9B0088}" presName="parTx" presStyleLbl="revTx" presStyleIdx="0" presStyleCnt="10" custScaleX="131779" custScaleY="102454" custLinFactNeighborX="-27455" custLinFactNeighborY="-22114">
        <dgm:presLayoutVars>
          <dgm:chMax val="0"/>
          <dgm:chPref val="0"/>
        </dgm:presLayoutVars>
      </dgm:prSet>
      <dgm:spPr/>
    </dgm:pt>
    <dgm:pt modelId="{833F851E-60D9-43E9-A5AF-D0B03934285D}" type="pres">
      <dgm:prSet presAssocID="{B298C7B8-657B-4CCD-80D9-43318F9B0088}" presName="txSpace" presStyleCnt="0"/>
      <dgm:spPr/>
    </dgm:pt>
    <dgm:pt modelId="{64EFBB4D-02A4-4B03-B2B3-D13D4A5347AB}" type="pres">
      <dgm:prSet presAssocID="{B298C7B8-657B-4CCD-80D9-43318F9B0088}" presName="desTx" presStyleLbl="revTx" presStyleIdx="1" presStyleCnt="10" custScaleX="209262" custLinFactNeighborX="1321" custLinFactNeighborY="-74090">
        <dgm:presLayoutVars/>
      </dgm:prSet>
      <dgm:spPr/>
    </dgm:pt>
    <dgm:pt modelId="{F2D3CC49-4B9C-4828-A9BB-2E2E553B658A}" type="pres">
      <dgm:prSet presAssocID="{1C086C43-447D-4074-A686-391E34D369D9}" presName="sibTrans" presStyleCnt="0"/>
      <dgm:spPr/>
    </dgm:pt>
    <dgm:pt modelId="{846D9728-8248-48CF-AF9B-00CE0EE6C2EF}" type="pres">
      <dgm:prSet presAssocID="{8BDD138F-B03D-46AC-A218-CCC3D1DBBD25}" presName="compNode" presStyleCnt="0"/>
      <dgm:spPr/>
    </dgm:pt>
    <dgm:pt modelId="{0B9D7E5C-9251-4C94-900A-A49A5E38CC01}" type="pres">
      <dgm:prSet presAssocID="{8BDD138F-B03D-46AC-A218-CCC3D1DBBD25}" presName="iconRect" presStyleLbl="node1" presStyleIdx="1" presStyleCnt="5" custLinFactY="-15757" custLinFactNeighborX="-1845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A5F278DA-EBB4-4E85-9479-4D1BEEF42F1B}" type="pres">
      <dgm:prSet presAssocID="{8BDD138F-B03D-46AC-A218-CCC3D1DBBD25}" presName="iconSpace" presStyleCnt="0"/>
      <dgm:spPr/>
    </dgm:pt>
    <dgm:pt modelId="{9F5AADF1-32EF-476F-9E18-D622628C2581}" type="pres">
      <dgm:prSet presAssocID="{8BDD138F-B03D-46AC-A218-CCC3D1DBBD25}" presName="parTx" presStyleLbl="revTx" presStyleIdx="2" presStyleCnt="10" custLinFactNeighborX="-48919" custLinFactNeighborY="-33559">
        <dgm:presLayoutVars>
          <dgm:chMax val="0"/>
          <dgm:chPref val="0"/>
        </dgm:presLayoutVars>
      </dgm:prSet>
      <dgm:spPr/>
    </dgm:pt>
    <dgm:pt modelId="{B185CA24-2D63-4FEC-80B5-6EFB1D9818B1}" type="pres">
      <dgm:prSet presAssocID="{8BDD138F-B03D-46AC-A218-CCC3D1DBBD25}" presName="txSpace" presStyleCnt="0"/>
      <dgm:spPr/>
    </dgm:pt>
    <dgm:pt modelId="{76197B12-014F-45F6-A1C9-C24EA3C0DA4C}" type="pres">
      <dgm:prSet presAssocID="{8BDD138F-B03D-46AC-A218-CCC3D1DBBD25}" presName="desTx" presStyleLbl="revTx" presStyleIdx="3" presStyleCnt="10">
        <dgm:presLayoutVars/>
      </dgm:prSet>
      <dgm:spPr/>
    </dgm:pt>
    <dgm:pt modelId="{D8DEC42D-A04F-4562-974B-A75004470895}" type="pres">
      <dgm:prSet presAssocID="{9779FE97-BC0D-4380-92E8-9FABA77B61BA}" presName="sibTrans" presStyleCnt="0"/>
      <dgm:spPr/>
    </dgm:pt>
    <dgm:pt modelId="{BF99C64B-206B-4841-9F05-9A2D7D847CDD}" type="pres">
      <dgm:prSet presAssocID="{754FCF6C-7903-4E93-A3D8-495EC711F91D}" presName="compNode" presStyleCnt="0"/>
      <dgm:spPr/>
    </dgm:pt>
    <dgm:pt modelId="{237005A5-5B28-46A1-9D8C-F43CBE4CAC48}" type="pres">
      <dgm:prSet presAssocID="{754FCF6C-7903-4E93-A3D8-495EC711F91D}" presName="iconRect" presStyleLbl="node1" presStyleIdx="2" presStyleCnt="5" custLinFactX="-26365" custLinFactY="100000" custLinFactNeighborX="-100000" custLinFactNeighborY="1417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14419AE7-D233-478C-9811-08DF2E922DDB}" type="pres">
      <dgm:prSet presAssocID="{754FCF6C-7903-4E93-A3D8-495EC711F91D}" presName="iconSpace" presStyleCnt="0"/>
      <dgm:spPr/>
    </dgm:pt>
    <dgm:pt modelId="{15051C05-0352-4CD2-9FE7-32C82D585561}" type="pres">
      <dgm:prSet presAssocID="{754FCF6C-7903-4E93-A3D8-495EC711F91D}" presName="parTx" presStyleLbl="revTx" presStyleIdx="4" presStyleCnt="10" custScaleX="121396" custLinFactNeighborX="-69999" custLinFactNeighborY="92422">
        <dgm:presLayoutVars>
          <dgm:chMax val="0"/>
          <dgm:chPref val="0"/>
        </dgm:presLayoutVars>
      </dgm:prSet>
      <dgm:spPr/>
    </dgm:pt>
    <dgm:pt modelId="{CEDB5CEC-FAF5-4603-9562-CA7703517C40}" type="pres">
      <dgm:prSet presAssocID="{754FCF6C-7903-4E93-A3D8-495EC711F91D}" presName="txSpace" presStyleCnt="0"/>
      <dgm:spPr/>
    </dgm:pt>
    <dgm:pt modelId="{903678EE-8648-4DBC-94B8-F372DDC4F121}" type="pres">
      <dgm:prSet presAssocID="{754FCF6C-7903-4E93-A3D8-495EC711F91D}" presName="desTx" presStyleLbl="revTx" presStyleIdx="5" presStyleCnt="10">
        <dgm:presLayoutVars/>
      </dgm:prSet>
      <dgm:spPr/>
    </dgm:pt>
    <dgm:pt modelId="{E307F295-834A-4127-A9A2-3E01B84C6BA7}" type="pres">
      <dgm:prSet presAssocID="{B49979C4-D0BD-45C8-8A05-535616846684}" presName="sibTrans" presStyleCnt="0"/>
      <dgm:spPr/>
    </dgm:pt>
    <dgm:pt modelId="{13931C3F-D3E6-496F-BC44-90AC221116BB}" type="pres">
      <dgm:prSet presAssocID="{D8A12FA1-AD91-41B9-BBFD-272B80693F6C}" presName="compNode" presStyleCnt="0"/>
      <dgm:spPr/>
    </dgm:pt>
    <dgm:pt modelId="{8119AC8F-1908-4839-9082-23B6DD61DCEC}" type="pres">
      <dgm:prSet presAssocID="{D8A12FA1-AD91-41B9-BBFD-272B80693F6C}" presName="iconRect" presStyleLbl="node1" presStyleIdx="3" presStyleCnt="5" custLinFactY="-40996" custLinFactNeighborX="15960"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C8D614BF-EEE2-43C2-9B4F-9AFE72DFECD6}" type="pres">
      <dgm:prSet presAssocID="{D8A12FA1-AD91-41B9-BBFD-272B80693F6C}" presName="iconSpace" presStyleCnt="0"/>
      <dgm:spPr/>
    </dgm:pt>
    <dgm:pt modelId="{8339CCC4-DFC6-478D-BC05-722D55AEB39F}" type="pres">
      <dgm:prSet presAssocID="{D8A12FA1-AD91-41B9-BBFD-272B80693F6C}" presName="parTx" presStyleLbl="revTx" presStyleIdx="6" presStyleCnt="10" custScaleX="190851" custLinFactNeighborX="-33545" custLinFactNeighborY="-59808">
        <dgm:presLayoutVars>
          <dgm:chMax val="0"/>
          <dgm:chPref val="0"/>
        </dgm:presLayoutVars>
      </dgm:prSet>
      <dgm:spPr/>
    </dgm:pt>
    <dgm:pt modelId="{71584CA1-1562-4C4A-A550-4BFDB41FFE0D}" type="pres">
      <dgm:prSet presAssocID="{D8A12FA1-AD91-41B9-BBFD-272B80693F6C}" presName="txSpace" presStyleCnt="0"/>
      <dgm:spPr/>
    </dgm:pt>
    <dgm:pt modelId="{E67C9B3E-CCD3-45B3-8FF7-8A9B42EECCEB}" type="pres">
      <dgm:prSet presAssocID="{D8A12FA1-AD91-41B9-BBFD-272B80693F6C}" presName="desTx" presStyleLbl="revTx" presStyleIdx="7" presStyleCnt="10" custScaleX="217776" custLinFactY="-100000" custLinFactNeighborX="-49131" custLinFactNeighborY="-109167">
        <dgm:presLayoutVars/>
      </dgm:prSet>
      <dgm:spPr/>
    </dgm:pt>
    <dgm:pt modelId="{33776DD0-54AF-452D-BAF0-7E7B774860D6}" type="pres">
      <dgm:prSet presAssocID="{EE8401AF-C595-4134-9E7A-B1512EE67739}" presName="sibTrans" presStyleCnt="0"/>
      <dgm:spPr/>
    </dgm:pt>
    <dgm:pt modelId="{571322B0-9566-4A25-AD3A-4981AC95B597}" type="pres">
      <dgm:prSet presAssocID="{FF849E5D-81A7-4E73-901A-38A96F92FAB9}" presName="compNode" presStyleCnt="0"/>
      <dgm:spPr/>
    </dgm:pt>
    <dgm:pt modelId="{6D3A67F3-402B-4C52-9A02-82C124542282}" type="pres">
      <dgm:prSet presAssocID="{FF849E5D-81A7-4E73-901A-38A96F92FAB9}" presName="iconRect" presStyleLbl="node1" presStyleIdx="4" presStyleCnt="5" custLinFactNeighborX="18202" custLinFactNeighborY="-3130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34B372C4-397E-4727-9A0A-FEE7AC21280D}" type="pres">
      <dgm:prSet presAssocID="{FF849E5D-81A7-4E73-901A-38A96F92FAB9}" presName="iconSpace" presStyleCnt="0"/>
      <dgm:spPr/>
    </dgm:pt>
    <dgm:pt modelId="{36FFD32A-7B77-4899-9778-0AEE74FEFE92}" type="pres">
      <dgm:prSet presAssocID="{FF849E5D-81A7-4E73-901A-38A96F92FAB9}" presName="parTx" presStyleLbl="revTx" presStyleIdx="8" presStyleCnt="10" custScaleX="152335">
        <dgm:presLayoutVars>
          <dgm:chMax val="0"/>
          <dgm:chPref val="0"/>
        </dgm:presLayoutVars>
      </dgm:prSet>
      <dgm:spPr/>
    </dgm:pt>
    <dgm:pt modelId="{F04CD7DA-52A3-43AC-B1B5-E1C9AC996209}" type="pres">
      <dgm:prSet presAssocID="{FF849E5D-81A7-4E73-901A-38A96F92FAB9}" presName="txSpace" presStyleCnt="0"/>
      <dgm:spPr/>
    </dgm:pt>
    <dgm:pt modelId="{ED5A11A5-E30D-419A-A5CF-8FB41E43B08C}" type="pres">
      <dgm:prSet presAssocID="{FF849E5D-81A7-4E73-901A-38A96F92FAB9}" presName="desTx" presStyleLbl="revTx" presStyleIdx="9" presStyleCnt="10">
        <dgm:presLayoutVars/>
      </dgm:prSet>
      <dgm:spPr/>
    </dgm:pt>
  </dgm:ptLst>
  <dgm:cxnLst>
    <dgm:cxn modelId="{17F4ED01-189A-4B61-B570-3078CFF015F3}" type="presOf" srcId="{FF849E5D-81A7-4E73-901A-38A96F92FAB9}" destId="{36FFD32A-7B77-4899-9778-0AEE74FEFE92}" srcOrd="0" destOrd="0" presId="urn:microsoft.com/office/officeart/2018/2/layout/IconLabelDescriptionList"/>
    <dgm:cxn modelId="{79D2AD06-5B22-4228-ADD3-A3FFFFEBA24E}" srcId="{D8A12FA1-AD91-41B9-BBFD-272B80693F6C}" destId="{0D49FDCE-78AB-4E53-AADA-FC69EFAEDA45}" srcOrd="1" destOrd="0" parTransId="{1904A04F-08D9-4B02-BB55-824798AAA5E4}" sibTransId="{77B08BB9-AC01-429F-9121-15F237B61514}"/>
    <dgm:cxn modelId="{F4AE7607-FA53-49B5-8699-473DDDE0D8F6}" srcId="{93A818BC-76A6-4E2F-A6F4-8D9BD512EE09}" destId="{D8A12FA1-AD91-41B9-BBFD-272B80693F6C}" srcOrd="3" destOrd="0" parTransId="{E2BA6EAE-0900-4372-89AF-53F185C26AC0}" sibTransId="{EE8401AF-C595-4134-9E7A-B1512EE67739}"/>
    <dgm:cxn modelId="{084F2D12-FCEF-4B91-9889-9E87CE846CF2}" srcId="{B298C7B8-657B-4CCD-80D9-43318F9B0088}" destId="{A8B5BEB4-60BA-49B2-AB4F-7513618086F5}" srcOrd="0" destOrd="0" parTransId="{8E3A824C-09B5-4503-862A-E1177A0F169D}" sibTransId="{6B4C777F-82A3-436B-B621-22C79B400ACA}"/>
    <dgm:cxn modelId="{E20D9413-A797-4F7F-9AA8-C6AC60204A4C}" type="presOf" srcId="{8BDD138F-B03D-46AC-A218-CCC3D1DBBD25}" destId="{9F5AADF1-32EF-476F-9E18-D622628C2581}" srcOrd="0" destOrd="0" presId="urn:microsoft.com/office/officeart/2018/2/layout/IconLabelDescriptionList"/>
    <dgm:cxn modelId="{A72BA519-0C09-445B-88B8-6F6E80DB607A}" type="presOf" srcId="{0D49FDCE-78AB-4E53-AADA-FC69EFAEDA45}" destId="{E67C9B3E-CCD3-45B3-8FF7-8A9B42EECCEB}" srcOrd="0" destOrd="1" presId="urn:microsoft.com/office/officeart/2018/2/layout/IconLabelDescriptionList"/>
    <dgm:cxn modelId="{116DFA22-CB74-42BE-90C9-27D45C667CB0}" srcId="{D8A12FA1-AD91-41B9-BBFD-272B80693F6C}" destId="{BB77386C-68E8-43DA-8455-6CC161B58227}" srcOrd="0" destOrd="0" parTransId="{1FB670B2-38CB-4E53-B304-F586C1DD724A}" sibTransId="{70B7206F-2E6F-482B-ABE6-826EBD0BA033}"/>
    <dgm:cxn modelId="{1BD7ED37-4984-4863-A0EB-08643C24CF4F}" type="presOf" srcId="{A8B5BEB4-60BA-49B2-AB4F-7513618086F5}" destId="{64EFBB4D-02A4-4B03-B2B3-D13D4A5347AB}" srcOrd="0" destOrd="0" presId="urn:microsoft.com/office/officeart/2018/2/layout/IconLabelDescriptionList"/>
    <dgm:cxn modelId="{8C514C3D-9032-4190-8171-BB8F76C4B9D6}" srcId="{93A818BC-76A6-4E2F-A6F4-8D9BD512EE09}" destId="{B298C7B8-657B-4CCD-80D9-43318F9B0088}" srcOrd="0" destOrd="0" parTransId="{0C8D73A3-8D2C-48BC-939E-D2BF460D1713}" sibTransId="{1C086C43-447D-4074-A686-391E34D369D9}"/>
    <dgm:cxn modelId="{3400CA3E-B8CC-434B-963F-67400707DB18}" type="presOf" srcId="{F4DA0D72-6037-4641-87D8-9EC5BC05C5E7}" destId="{64EFBB4D-02A4-4B03-B2B3-D13D4A5347AB}" srcOrd="0" destOrd="1" presId="urn:microsoft.com/office/officeart/2018/2/layout/IconLabelDescriptionList"/>
    <dgm:cxn modelId="{23C81D55-16DF-431A-BF57-39D83ED2B9F6}" type="presOf" srcId="{93A818BC-76A6-4E2F-A6F4-8D9BD512EE09}" destId="{5403A290-603B-4C54-BCE9-653F509B1337}" srcOrd="0" destOrd="0" presId="urn:microsoft.com/office/officeart/2018/2/layout/IconLabelDescriptionList"/>
    <dgm:cxn modelId="{D21B2B5A-7D2E-4957-BBDF-AB76AF15D591}" srcId="{B298C7B8-657B-4CCD-80D9-43318F9B0088}" destId="{F4DA0D72-6037-4641-87D8-9EC5BC05C5E7}" srcOrd="1" destOrd="0" parTransId="{12149B59-E49B-4AB4-B112-ADEF7F47175D}" sibTransId="{5B8AB1C9-9BFD-49FC-970F-146F891BAADF}"/>
    <dgm:cxn modelId="{F8BA968C-DC60-4127-86A6-B78572BACAEF}" srcId="{93A818BC-76A6-4E2F-A6F4-8D9BD512EE09}" destId="{FF849E5D-81A7-4E73-901A-38A96F92FAB9}" srcOrd="4" destOrd="0" parTransId="{CA74684F-609A-4475-918B-DC274DF1E9E4}" sibTransId="{CC86B720-D79C-40F8-9A59-1581919B90B7}"/>
    <dgm:cxn modelId="{C47B51B6-4D18-4173-BB27-56BACA6010CB}" type="presOf" srcId="{B298C7B8-657B-4CCD-80D9-43318F9B0088}" destId="{978AD906-F179-4BF6-A0DD-2873C8419AA3}" srcOrd="0" destOrd="0" presId="urn:microsoft.com/office/officeart/2018/2/layout/IconLabelDescriptionList"/>
    <dgm:cxn modelId="{02F496B6-9F2C-4C37-8119-D5AF8C547621}" srcId="{93A818BC-76A6-4E2F-A6F4-8D9BD512EE09}" destId="{8BDD138F-B03D-46AC-A218-CCC3D1DBBD25}" srcOrd="1" destOrd="0" parTransId="{1A5799A3-1953-4933-BE44-23A86AFD60C1}" sibTransId="{9779FE97-BC0D-4380-92E8-9FABA77B61BA}"/>
    <dgm:cxn modelId="{5F9BAADB-7E63-4CE5-B1C4-2A7C1BA8723C}" srcId="{93A818BC-76A6-4E2F-A6F4-8D9BD512EE09}" destId="{754FCF6C-7903-4E93-A3D8-495EC711F91D}" srcOrd="2" destOrd="0" parTransId="{76407A6B-DA72-4B51-A35D-5543AD6E687B}" sibTransId="{B49979C4-D0BD-45C8-8A05-535616846684}"/>
    <dgm:cxn modelId="{2E70EADD-3E49-44AE-81FF-98BDF65B1755}" type="presOf" srcId="{754FCF6C-7903-4E93-A3D8-495EC711F91D}" destId="{15051C05-0352-4CD2-9FE7-32C82D585561}" srcOrd="0" destOrd="0" presId="urn:microsoft.com/office/officeart/2018/2/layout/IconLabelDescriptionList"/>
    <dgm:cxn modelId="{D5E4FDE2-97B1-48AE-ACB4-311E342A4119}" type="presOf" srcId="{D8A12FA1-AD91-41B9-BBFD-272B80693F6C}" destId="{8339CCC4-DFC6-478D-BC05-722D55AEB39F}" srcOrd="0" destOrd="0" presId="urn:microsoft.com/office/officeart/2018/2/layout/IconLabelDescriptionList"/>
    <dgm:cxn modelId="{0DC44CF6-0622-4F68-A156-652504BDD95E}" type="presOf" srcId="{BB77386C-68E8-43DA-8455-6CC161B58227}" destId="{E67C9B3E-CCD3-45B3-8FF7-8A9B42EECCEB}" srcOrd="0" destOrd="0" presId="urn:microsoft.com/office/officeart/2018/2/layout/IconLabelDescriptionList"/>
    <dgm:cxn modelId="{5FA85571-1FE5-4C5C-AABF-A2B2D374ECD3}" type="presParOf" srcId="{5403A290-603B-4C54-BCE9-653F509B1337}" destId="{0AA76DDA-1DE6-4311-92E6-2D866883B4E3}" srcOrd="0" destOrd="0" presId="urn:microsoft.com/office/officeart/2018/2/layout/IconLabelDescriptionList"/>
    <dgm:cxn modelId="{B12983BB-A1DF-4860-B9EC-B4C04C437B87}" type="presParOf" srcId="{0AA76DDA-1DE6-4311-92E6-2D866883B4E3}" destId="{638C048E-A434-438D-ADF1-18B73E28CD57}" srcOrd="0" destOrd="0" presId="urn:microsoft.com/office/officeart/2018/2/layout/IconLabelDescriptionList"/>
    <dgm:cxn modelId="{9F96AB1D-33E5-48AD-B54F-713852F23733}" type="presParOf" srcId="{0AA76DDA-1DE6-4311-92E6-2D866883B4E3}" destId="{3237F89B-EF2B-48BA-BEC6-64DFB01EBD26}" srcOrd="1" destOrd="0" presId="urn:microsoft.com/office/officeart/2018/2/layout/IconLabelDescriptionList"/>
    <dgm:cxn modelId="{A000E0F5-DCCF-44A2-81C3-20F0DEC24DC8}" type="presParOf" srcId="{0AA76DDA-1DE6-4311-92E6-2D866883B4E3}" destId="{978AD906-F179-4BF6-A0DD-2873C8419AA3}" srcOrd="2" destOrd="0" presId="urn:microsoft.com/office/officeart/2018/2/layout/IconLabelDescriptionList"/>
    <dgm:cxn modelId="{2F781A62-0F11-4659-BB3D-0178B709A26B}" type="presParOf" srcId="{0AA76DDA-1DE6-4311-92E6-2D866883B4E3}" destId="{833F851E-60D9-43E9-A5AF-D0B03934285D}" srcOrd="3" destOrd="0" presId="urn:microsoft.com/office/officeart/2018/2/layout/IconLabelDescriptionList"/>
    <dgm:cxn modelId="{BAD2D4B0-1A0F-4110-BB4B-824563AB42ED}" type="presParOf" srcId="{0AA76DDA-1DE6-4311-92E6-2D866883B4E3}" destId="{64EFBB4D-02A4-4B03-B2B3-D13D4A5347AB}" srcOrd="4" destOrd="0" presId="urn:microsoft.com/office/officeart/2018/2/layout/IconLabelDescriptionList"/>
    <dgm:cxn modelId="{B3B73DC3-E935-4F21-B3B6-0D075CAE70A9}" type="presParOf" srcId="{5403A290-603B-4C54-BCE9-653F509B1337}" destId="{F2D3CC49-4B9C-4828-A9BB-2E2E553B658A}" srcOrd="1" destOrd="0" presId="urn:microsoft.com/office/officeart/2018/2/layout/IconLabelDescriptionList"/>
    <dgm:cxn modelId="{E4C97FC1-8827-4A90-AE21-BC96B1C1DEE7}" type="presParOf" srcId="{5403A290-603B-4C54-BCE9-653F509B1337}" destId="{846D9728-8248-48CF-AF9B-00CE0EE6C2EF}" srcOrd="2" destOrd="0" presId="urn:microsoft.com/office/officeart/2018/2/layout/IconLabelDescriptionList"/>
    <dgm:cxn modelId="{D8300FA4-0233-48F5-886D-512208A474E1}" type="presParOf" srcId="{846D9728-8248-48CF-AF9B-00CE0EE6C2EF}" destId="{0B9D7E5C-9251-4C94-900A-A49A5E38CC01}" srcOrd="0" destOrd="0" presId="urn:microsoft.com/office/officeart/2018/2/layout/IconLabelDescriptionList"/>
    <dgm:cxn modelId="{4F6F0078-1EAA-48EF-A7C1-A85E93E280F9}" type="presParOf" srcId="{846D9728-8248-48CF-AF9B-00CE0EE6C2EF}" destId="{A5F278DA-EBB4-4E85-9479-4D1BEEF42F1B}" srcOrd="1" destOrd="0" presId="urn:microsoft.com/office/officeart/2018/2/layout/IconLabelDescriptionList"/>
    <dgm:cxn modelId="{808D30A3-114A-4BA3-8B8D-502E9387AE7A}" type="presParOf" srcId="{846D9728-8248-48CF-AF9B-00CE0EE6C2EF}" destId="{9F5AADF1-32EF-476F-9E18-D622628C2581}" srcOrd="2" destOrd="0" presId="urn:microsoft.com/office/officeart/2018/2/layout/IconLabelDescriptionList"/>
    <dgm:cxn modelId="{745ECA34-2F79-47CB-9DE2-0315D653B502}" type="presParOf" srcId="{846D9728-8248-48CF-AF9B-00CE0EE6C2EF}" destId="{B185CA24-2D63-4FEC-80B5-6EFB1D9818B1}" srcOrd="3" destOrd="0" presId="urn:microsoft.com/office/officeart/2018/2/layout/IconLabelDescriptionList"/>
    <dgm:cxn modelId="{CF15E91A-6DAE-436D-B915-0D26FBF9FF84}" type="presParOf" srcId="{846D9728-8248-48CF-AF9B-00CE0EE6C2EF}" destId="{76197B12-014F-45F6-A1C9-C24EA3C0DA4C}" srcOrd="4" destOrd="0" presId="urn:microsoft.com/office/officeart/2018/2/layout/IconLabelDescriptionList"/>
    <dgm:cxn modelId="{588125FD-C6B1-4FAF-8C66-4BFF8A22C95A}" type="presParOf" srcId="{5403A290-603B-4C54-BCE9-653F509B1337}" destId="{D8DEC42D-A04F-4562-974B-A75004470895}" srcOrd="3" destOrd="0" presId="urn:microsoft.com/office/officeart/2018/2/layout/IconLabelDescriptionList"/>
    <dgm:cxn modelId="{6DE04B18-1C29-47F6-B7E8-A62BA9120D34}" type="presParOf" srcId="{5403A290-603B-4C54-BCE9-653F509B1337}" destId="{BF99C64B-206B-4841-9F05-9A2D7D847CDD}" srcOrd="4" destOrd="0" presId="urn:microsoft.com/office/officeart/2018/2/layout/IconLabelDescriptionList"/>
    <dgm:cxn modelId="{77C568E2-EE5C-4931-9DD1-97683983C1BD}" type="presParOf" srcId="{BF99C64B-206B-4841-9F05-9A2D7D847CDD}" destId="{237005A5-5B28-46A1-9D8C-F43CBE4CAC48}" srcOrd="0" destOrd="0" presId="urn:microsoft.com/office/officeart/2018/2/layout/IconLabelDescriptionList"/>
    <dgm:cxn modelId="{C62000ED-9C85-4A3B-8C3F-080A97630B58}" type="presParOf" srcId="{BF99C64B-206B-4841-9F05-9A2D7D847CDD}" destId="{14419AE7-D233-478C-9811-08DF2E922DDB}" srcOrd="1" destOrd="0" presId="urn:microsoft.com/office/officeart/2018/2/layout/IconLabelDescriptionList"/>
    <dgm:cxn modelId="{07387D79-DD32-488D-8D5B-272C7A6C7985}" type="presParOf" srcId="{BF99C64B-206B-4841-9F05-9A2D7D847CDD}" destId="{15051C05-0352-4CD2-9FE7-32C82D585561}" srcOrd="2" destOrd="0" presId="urn:microsoft.com/office/officeart/2018/2/layout/IconLabelDescriptionList"/>
    <dgm:cxn modelId="{15B65510-EDBA-45FC-98C3-185B6CD969DA}" type="presParOf" srcId="{BF99C64B-206B-4841-9F05-9A2D7D847CDD}" destId="{CEDB5CEC-FAF5-4603-9562-CA7703517C40}" srcOrd="3" destOrd="0" presId="urn:microsoft.com/office/officeart/2018/2/layout/IconLabelDescriptionList"/>
    <dgm:cxn modelId="{B9D1F1FE-D100-456C-AB85-F6A6A39297CB}" type="presParOf" srcId="{BF99C64B-206B-4841-9F05-9A2D7D847CDD}" destId="{903678EE-8648-4DBC-94B8-F372DDC4F121}" srcOrd="4" destOrd="0" presId="urn:microsoft.com/office/officeart/2018/2/layout/IconLabelDescriptionList"/>
    <dgm:cxn modelId="{FC00710C-70A6-4D64-9487-90273D70971D}" type="presParOf" srcId="{5403A290-603B-4C54-BCE9-653F509B1337}" destId="{E307F295-834A-4127-A9A2-3E01B84C6BA7}" srcOrd="5" destOrd="0" presId="urn:microsoft.com/office/officeart/2018/2/layout/IconLabelDescriptionList"/>
    <dgm:cxn modelId="{AFEDAADC-1AA2-478F-A8BC-791BE37538A3}" type="presParOf" srcId="{5403A290-603B-4C54-BCE9-653F509B1337}" destId="{13931C3F-D3E6-496F-BC44-90AC221116BB}" srcOrd="6" destOrd="0" presId="urn:microsoft.com/office/officeart/2018/2/layout/IconLabelDescriptionList"/>
    <dgm:cxn modelId="{7FC5AFDB-C5D5-4B7B-97FE-728D43BD7312}" type="presParOf" srcId="{13931C3F-D3E6-496F-BC44-90AC221116BB}" destId="{8119AC8F-1908-4839-9082-23B6DD61DCEC}" srcOrd="0" destOrd="0" presId="urn:microsoft.com/office/officeart/2018/2/layout/IconLabelDescriptionList"/>
    <dgm:cxn modelId="{47C707CE-6CE3-4254-86F4-AC2D9D09AF01}" type="presParOf" srcId="{13931C3F-D3E6-496F-BC44-90AC221116BB}" destId="{C8D614BF-EEE2-43C2-9B4F-9AFE72DFECD6}" srcOrd="1" destOrd="0" presId="urn:microsoft.com/office/officeart/2018/2/layout/IconLabelDescriptionList"/>
    <dgm:cxn modelId="{9D8E735F-060F-4D96-AF5E-867BA47C21B8}" type="presParOf" srcId="{13931C3F-D3E6-496F-BC44-90AC221116BB}" destId="{8339CCC4-DFC6-478D-BC05-722D55AEB39F}" srcOrd="2" destOrd="0" presId="urn:microsoft.com/office/officeart/2018/2/layout/IconLabelDescriptionList"/>
    <dgm:cxn modelId="{82592B79-91AA-4768-B4B8-48B6032A6E6D}" type="presParOf" srcId="{13931C3F-D3E6-496F-BC44-90AC221116BB}" destId="{71584CA1-1562-4C4A-A550-4BFDB41FFE0D}" srcOrd="3" destOrd="0" presId="urn:microsoft.com/office/officeart/2018/2/layout/IconLabelDescriptionList"/>
    <dgm:cxn modelId="{5D88BC63-E16F-47B1-B6E5-E10E8D7540E3}" type="presParOf" srcId="{13931C3F-D3E6-496F-BC44-90AC221116BB}" destId="{E67C9B3E-CCD3-45B3-8FF7-8A9B42EECCEB}" srcOrd="4" destOrd="0" presId="urn:microsoft.com/office/officeart/2018/2/layout/IconLabelDescriptionList"/>
    <dgm:cxn modelId="{D54EF96B-B8E6-422C-B4D9-64C45D7253F7}" type="presParOf" srcId="{5403A290-603B-4C54-BCE9-653F509B1337}" destId="{33776DD0-54AF-452D-BAF0-7E7B774860D6}" srcOrd="7" destOrd="0" presId="urn:microsoft.com/office/officeart/2018/2/layout/IconLabelDescriptionList"/>
    <dgm:cxn modelId="{6DF19337-3E01-490A-B5A9-074C3CE806DF}" type="presParOf" srcId="{5403A290-603B-4C54-BCE9-653F509B1337}" destId="{571322B0-9566-4A25-AD3A-4981AC95B597}" srcOrd="8" destOrd="0" presId="urn:microsoft.com/office/officeart/2018/2/layout/IconLabelDescriptionList"/>
    <dgm:cxn modelId="{5BCD1FDD-9277-43F9-92D5-AAB83300FC83}" type="presParOf" srcId="{571322B0-9566-4A25-AD3A-4981AC95B597}" destId="{6D3A67F3-402B-4C52-9A02-82C124542282}" srcOrd="0" destOrd="0" presId="urn:microsoft.com/office/officeart/2018/2/layout/IconLabelDescriptionList"/>
    <dgm:cxn modelId="{5DE8B03D-299D-43A1-911C-C8E808903FAF}" type="presParOf" srcId="{571322B0-9566-4A25-AD3A-4981AC95B597}" destId="{34B372C4-397E-4727-9A0A-FEE7AC21280D}" srcOrd="1" destOrd="0" presId="urn:microsoft.com/office/officeart/2018/2/layout/IconLabelDescriptionList"/>
    <dgm:cxn modelId="{2EED322D-6F30-458E-B01C-639CD51A71B2}" type="presParOf" srcId="{571322B0-9566-4A25-AD3A-4981AC95B597}" destId="{36FFD32A-7B77-4899-9778-0AEE74FEFE92}" srcOrd="2" destOrd="0" presId="urn:microsoft.com/office/officeart/2018/2/layout/IconLabelDescriptionList"/>
    <dgm:cxn modelId="{8A87CCBC-7D48-48CF-8EB0-E0A1B907B1D0}" type="presParOf" srcId="{571322B0-9566-4A25-AD3A-4981AC95B597}" destId="{F04CD7DA-52A3-43AC-B1B5-E1C9AC996209}" srcOrd="3" destOrd="0" presId="urn:microsoft.com/office/officeart/2018/2/layout/IconLabelDescriptionList"/>
    <dgm:cxn modelId="{3E9BB0C8-2415-48CC-BBD9-CBA6696F6529}" type="presParOf" srcId="{571322B0-9566-4A25-AD3A-4981AC95B597}" destId="{ED5A11A5-E30D-419A-A5CF-8FB41E43B08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9C2EF-7A8A-483A-8B66-5A164A9CE5B0}">
      <dsp:nvSpPr>
        <dsp:cNvPr id="0" name=""/>
        <dsp:cNvSpPr/>
      </dsp:nvSpPr>
      <dsp:spPr>
        <a:xfrm>
          <a:off x="8452" y="496889"/>
          <a:ext cx="2868469" cy="1821478"/>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5846532-F4EA-4DC9-A8C9-3D1E3C9711BC}">
      <dsp:nvSpPr>
        <dsp:cNvPr id="0" name=""/>
        <dsp:cNvSpPr/>
      </dsp:nvSpPr>
      <dsp:spPr>
        <a:xfrm>
          <a:off x="327171" y="799671"/>
          <a:ext cx="2868469" cy="1821478"/>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To get customers to buy your product or service, you must know what they want.</a:t>
          </a:r>
          <a:endParaRPr lang="en-US" sz="2000" kern="1200" dirty="0"/>
        </a:p>
      </dsp:txBody>
      <dsp:txXfrm>
        <a:off x="380520" y="853020"/>
        <a:ext cx="2761771" cy="1714780"/>
      </dsp:txXfrm>
    </dsp:sp>
    <dsp:sp modelId="{D328A46E-7743-4F16-865F-649F6208B1B6}">
      <dsp:nvSpPr>
        <dsp:cNvPr id="0" name=""/>
        <dsp:cNvSpPr/>
      </dsp:nvSpPr>
      <dsp:spPr>
        <a:xfrm>
          <a:off x="3514359" y="496889"/>
          <a:ext cx="2868469" cy="1821478"/>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451B52E-9B4F-4447-BFEC-40A94E3CC79B}">
      <dsp:nvSpPr>
        <dsp:cNvPr id="0" name=""/>
        <dsp:cNvSpPr/>
      </dsp:nvSpPr>
      <dsp:spPr>
        <a:xfrm>
          <a:off x="3833078" y="799671"/>
          <a:ext cx="2868469" cy="1821478"/>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Market research attempts to gather information about consumers’ perceptions and attitudes.</a:t>
          </a:r>
          <a:endParaRPr lang="en-US" sz="2000" kern="1200" dirty="0"/>
        </a:p>
      </dsp:txBody>
      <dsp:txXfrm>
        <a:off x="3886427" y="853020"/>
        <a:ext cx="2761771" cy="1714780"/>
      </dsp:txXfrm>
    </dsp:sp>
    <dsp:sp modelId="{4FE6F432-6B34-4AEA-8C93-25CA6D53721D}">
      <dsp:nvSpPr>
        <dsp:cNvPr id="0" name=""/>
        <dsp:cNvSpPr/>
      </dsp:nvSpPr>
      <dsp:spPr>
        <a:xfrm>
          <a:off x="7020266" y="496889"/>
          <a:ext cx="3441589" cy="2295353"/>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16FF5CF-6355-46D3-A339-E62D7F02F2EB}">
      <dsp:nvSpPr>
        <dsp:cNvPr id="0" name=""/>
        <dsp:cNvSpPr/>
      </dsp:nvSpPr>
      <dsp:spPr>
        <a:xfrm>
          <a:off x="7338985" y="799671"/>
          <a:ext cx="3441589" cy="2295353"/>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entury Gothic" panose="020B0502020202020204"/>
              <a:ea typeface="+mn-ea"/>
              <a:cs typeface="+mn-cs"/>
            </a:rPr>
            <a:t>You can then use the information to design your product/service that meet customers’ needs, and to design marketing campaigns that communicate to them.</a:t>
          </a:r>
        </a:p>
      </dsp:txBody>
      <dsp:txXfrm>
        <a:off x="7406214" y="866900"/>
        <a:ext cx="3307131" cy="2160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C1B05-6BDD-42A0-AB57-B3BABDC0BFDC}">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68D183F-EC40-4EC3-96E5-4A49D5183F56}">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Quantitative</a:t>
          </a:r>
          <a:r>
            <a:rPr lang="en-GB" sz="2400" kern="1200" dirty="0"/>
            <a:t> – based on numbers – 56% of </a:t>
          </a:r>
          <a:r>
            <a:rPr lang="en-GB" sz="2400" kern="1200"/>
            <a:t>21-year olds drink alcohol at </a:t>
          </a:r>
          <a:r>
            <a:rPr lang="en-GB" sz="2400" kern="1200" dirty="0"/>
            <a:t>least four times a week - doesn’t tell you why, when, how</a:t>
          </a:r>
          <a:endParaRPr lang="en-US" sz="2400" kern="1200" dirty="0"/>
        </a:p>
      </dsp:txBody>
      <dsp:txXfrm>
        <a:off x="988134" y="497231"/>
        <a:ext cx="3848361" cy="2389442"/>
      </dsp:txXfrm>
    </dsp:sp>
    <dsp:sp modelId="{3DDF551F-DA17-4188-B54A-E4BC4C552C91}">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8549A2FA-79B0-4DD6-8881-DEB7FFBE24DD}">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Qualitative</a:t>
          </a:r>
          <a:r>
            <a:rPr lang="en-GB" sz="2400" kern="1200"/>
            <a:t> – more detail – tells you why, when and how! Touchy feely</a:t>
          </a:r>
          <a:endParaRPr lang="en-US" sz="2400" kern="1200"/>
        </a:p>
      </dsp:txBody>
      <dsp:txXfrm>
        <a:off x="5873405" y="497231"/>
        <a:ext cx="3848361" cy="2389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FCBA1-F264-4142-9F23-F67570BCEDA6}">
      <dsp:nvSpPr>
        <dsp:cNvPr id="0" name=""/>
        <dsp:cNvSpPr/>
      </dsp:nvSpPr>
      <dsp:spPr>
        <a:xfrm>
          <a:off x="0" y="334697"/>
          <a:ext cx="6832212" cy="149531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Surveys involve asking a series of questions to a sample of the target population that is large enough to be statistically valid.</a:t>
          </a:r>
        </a:p>
      </dsp:txBody>
      <dsp:txXfrm>
        <a:off x="72995" y="407692"/>
        <a:ext cx="6686222" cy="1349324"/>
      </dsp:txXfrm>
    </dsp:sp>
    <dsp:sp modelId="{EB2F0D82-A1EC-43D7-BC86-9555A0EF8255}">
      <dsp:nvSpPr>
        <dsp:cNvPr id="0" name=""/>
        <dsp:cNvSpPr/>
      </dsp:nvSpPr>
      <dsp:spPr>
        <a:xfrm>
          <a:off x="0" y="1884732"/>
          <a:ext cx="6832212" cy="1495314"/>
        </a:xfrm>
        <a:prstGeom prst="roundRect">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Surveys generally offer primarily closed-ended questions, although some open-ended questions may be included.  Closed ended: </a:t>
          </a:r>
          <a:r>
            <a:rPr lang="en-US" sz="1900" kern="1200" dirty="0">
              <a:latin typeface="Arial" pitchFamily="34" charset="0"/>
              <a:cs typeface="Arial" pitchFamily="34" charset="0"/>
            </a:rPr>
            <a:t>Yes/No; Agree/Disagree; or “Rate on a scale of 1 to 10. </a:t>
          </a:r>
          <a:r>
            <a:rPr lang="en-US" sz="1900" b="1" kern="1200" dirty="0">
              <a:latin typeface="Arial" pitchFamily="34" charset="0"/>
              <a:cs typeface="Arial" pitchFamily="34" charset="0"/>
            </a:rPr>
            <a:t>(Quantitative)</a:t>
          </a:r>
          <a:r>
            <a:rPr lang="en-US" sz="1900" kern="1200" dirty="0"/>
            <a:t>  </a:t>
          </a:r>
        </a:p>
      </dsp:txBody>
      <dsp:txXfrm>
        <a:off x="72995" y="1957727"/>
        <a:ext cx="6686222" cy="1349324"/>
      </dsp:txXfrm>
    </dsp:sp>
    <dsp:sp modelId="{180E458E-E85D-4DAD-B589-02C7FAC1E855}">
      <dsp:nvSpPr>
        <dsp:cNvPr id="0" name=""/>
        <dsp:cNvSpPr/>
      </dsp:nvSpPr>
      <dsp:spPr>
        <a:xfrm>
          <a:off x="0" y="3434766"/>
          <a:ext cx="6832212" cy="1495314"/>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Open ended: </a:t>
          </a:r>
          <a:r>
            <a:rPr lang="en-US" sz="1900" kern="1200" dirty="0">
              <a:latin typeface="Arial" pitchFamily="34" charset="0"/>
              <a:cs typeface="Arial" pitchFamily="34" charset="0"/>
            </a:rPr>
            <a:t>What do you like most about this </a:t>
          </a:r>
          <a:r>
            <a:rPr lang="en-US" sz="1900" kern="1200" dirty="0" err="1">
              <a:latin typeface="Arial" pitchFamily="34" charset="0"/>
              <a:cs typeface="Arial" pitchFamily="34" charset="0"/>
            </a:rPr>
            <a:t>flavour</a:t>
          </a:r>
          <a:r>
            <a:rPr lang="en-US" sz="1900" kern="1200" dirty="0">
              <a:latin typeface="Arial" pitchFamily="34" charset="0"/>
              <a:cs typeface="Arial" pitchFamily="34" charset="0"/>
            </a:rPr>
            <a:t>? </a:t>
          </a:r>
          <a:r>
            <a:rPr lang="en-US" sz="1900" b="1" kern="1200" dirty="0">
              <a:latin typeface="Arial" pitchFamily="34" charset="0"/>
              <a:cs typeface="Arial" pitchFamily="34" charset="0"/>
            </a:rPr>
            <a:t>(Qualitative)</a:t>
          </a:r>
          <a:endParaRPr lang="en-US" sz="1900" kern="1200" dirty="0"/>
        </a:p>
        <a:p>
          <a:pPr marL="0" lvl="0" indent="0" algn="l" defTabSz="844550">
            <a:lnSpc>
              <a:spcPct val="90000"/>
            </a:lnSpc>
            <a:spcBef>
              <a:spcPct val="0"/>
            </a:spcBef>
            <a:spcAft>
              <a:spcPct val="35000"/>
            </a:spcAft>
            <a:buNone/>
          </a:pPr>
          <a:r>
            <a:rPr lang="en-US" sz="1900" kern="1200" dirty="0"/>
            <a:t>Surveys can be administered by mail, telephone, email, Internet or in person.</a:t>
          </a:r>
        </a:p>
      </dsp:txBody>
      <dsp:txXfrm>
        <a:off x="72995" y="3507761"/>
        <a:ext cx="6686222" cy="1349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C048E-A434-438D-ADF1-18B73E28CD57}">
      <dsp:nvSpPr>
        <dsp:cNvPr id="0" name=""/>
        <dsp:cNvSpPr/>
      </dsp:nvSpPr>
      <dsp:spPr>
        <a:xfrm>
          <a:off x="762407" y="1016833"/>
          <a:ext cx="466419" cy="466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8AD906-F179-4BF6-A0DD-2873C8419AA3}">
      <dsp:nvSpPr>
        <dsp:cNvPr id="0" name=""/>
        <dsp:cNvSpPr/>
      </dsp:nvSpPr>
      <dsp:spPr>
        <a:xfrm>
          <a:off x="162412" y="1539439"/>
          <a:ext cx="1756123" cy="122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Develop a profile of your users: </a:t>
          </a:r>
        </a:p>
      </dsp:txBody>
      <dsp:txXfrm>
        <a:off x="162412" y="1539439"/>
        <a:ext cx="1756123" cy="1221539"/>
      </dsp:txXfrm>
    </dsp:sp>
    <dsp:sp modelId="{64EFBB4D-02A4-4B03-B2B3-D13D4A5347AB}">
      <dsp:nvSpPr>
        <dsp:cNvPr id="0" name=""/>
        <dsp:cNvSpPr/>
      </dsp:nvSpPr>
      <dsp:spPr>
        <a:xfrm>
          <a:off x="29609" y="2713394"/>
          <a:ext cx="2788683" cy="39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Identify client segments</a:t>
          </a:r>
        </a:p>
        <a:p>
          <a:pPr marL="0" lvl="0" indent="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Determine client characteristics</a:t>
          </a:r>
        </a:p>
      </dsp:txBody>
      <dsp:txXfrm>
        <a:off x="29609" y="2713394"/>
        <a:ext cx="2788683" cy="397273"/>
      </dsp:txXfrm>
    </dsp:sp>
    <dsp:sp modelId="{0B9D7E5C-9251-4C94-900A-A49A5E38CC01}">
      <dsp:nvSpPr>
        <dsp:cNvPr id="0" name=""/>
        <dsp:cNvSpPr/>
      </dsp:nvSpPr>
      <dsp:spPr>
        <a:xfrm>
          <a:off x="2947844" y="743245"/>
          <a:ext cx="466419" cy="4664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5AADF1-32EF-476F-9E18-D622628C2581}">
      <dsp:nvSpPr>
        <dsp:cNvPr id="0" name=""/>
        <dsp:cNvSpPr/>
      </dsp:nvSpPr>
      <dsp:spPr>
        <a:xfrm>
          <a:off x="2381990" y="1439748"/>
          <a:ext cx="1332627" cy="11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Validate or prioritize customer needs</a:t>
          </a:r>
        </a:p>
      </dsp:txBody>
      <dsp:txXfrm>
        <a:off x="2381990" y="1439748"/>
        <a:ext cx="1332627" cy="1192281"/>
      </dsp:txXfrm>
    </dsp:sp>
    <dsp:sp modelId="{76197B12-014F-45F6-A1C9-C24EA3C0DA4C}">
      <dsp:nvSpPr>
        <dsp:cNvPr id="0" name=""/>
        <dsp:cNvSpPr/>
      </dsp:nvSpPr>
      <dsp:spPr>
        <a:xfrm>
          <a:off x="3033898" y="3074141"/>
          <a:ext cx="1332627" cy="308731"/>
        </a:xfrm>
        <a:prstGeom prst="rect">
          <a:avLst/>
        </a:prstGeom>
        <a:noFill/>
        <a:ln>
          <a:noFill/>
        </a:ln>
        <a:effectLst/>
      </dsp:spPr>
      <dsp:style>
        <a:lnRef idx="0">
          <a:scrgbClr r="0" g="0" b="0"/>
        </a:lnRef>
        <a:fillRef idx="0">
          <a:scrgbClr r="0" g="0" b="0"/>
        </a:fillRef>
        <a:effectRef idx="0">
          <a:scrgbClr r="0" g="0" b="0"/>
        </a:effectRef>
        <a:fontRef idx="minor"/>
      </dsp:style>
    </dsp:sp>
    <dsp:sp modelId="{237005A5-5B28-46A1-9D8C-F43CBE4CAC48}">
      <dsp:nvSpPr>
        <dsp:cNvPr id="0" name=""/>
        <dsp:cNvSpPr/>
      </dsp:nvSpPr>
      <dsp:spPr>
        <a:xfrm>
          <a:off x="4152909" y="2410597"/>
          <a:ext cx="466419" cy="4664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051C05-0352-4CD2-9FE7-32C82D585561}">
      <dsp:nvSpPr>
        <dsp:cNvPr id="0" name=""/>
        <dsp:cNvSpPr/>
      </dsp:nvSpPr>
      <dsp:spPr>
        <a:xfrm>
          <a:off x="3666910" y="2941796"/>
          <a:ext cx="1617756" cy="11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Assess</a:t>
          </a:r>
          <a:r>
            <a:rPr lang="en-US" sz="2000" kern="1200" dirty="0"/>
            <a:t> </a:t>
          </a:r>
          <a:r>
            <a:rPr lang="en-US" sz="2000" kern="1200" dirty="0">
              <a:latin typeface="Arial" panose="020B0604020202020204" pitchFamily="34" charset="0"/>
              <a:cs typeface="Arial" panose="020B0604020202020204" pitchFamily="34" charset="0"/>
            </a:rPr>
            <a:t>client satisfaction</a:t>
          </a:r>
        </a:p>
      </dsp:txBody>
      <dsp:txXfrm>
        <a:off x="3666910" y="2941796"/>
        <a:ext cx="1617756" cy="1192281"/>
      </dsp:txXfrm>
    </dsp:sp>
    <dsp:sp modelId="{903678EE-8648-4DBC-94B8-F372DDC4F121}">
      <dsp:nvSpPr>
        <dsp:cNvPr id="0" name=""/>
        <dsp:cNvSpPr/>
      </dsp:nvSpPr>
      <dsp:spPr>
        <a:xfrm>
          <a:off x="4742300" y="3074141"/>
          <a:ext cx="1332627" cy="308731"/>
        </a:xfrm>
        <a:prstGeom prst="rect">
          <a:avLst/>
        </a:prstGeom>
        <a:noFill/>
        <a:ln>
          <a:noFill/>
        </a:ln>
        <a:effectLst/>
      </dsp:spPr>
      <dsp:style>
        <a:lnRef idx="0">
          <a:scrgbClr r="0" g="0" b="0"/>
        </a:lnRef>
        <a:fillRef idx="0">
          <a:scrgbClr r="0" g="0" b="0"/>
        </a:fillRef>
        <a:effectRef idx="0">
          <a:scrgbClr r="0" g="0" b="0"/>
        </a:effectRef>
        <a:fontRef idx="minor"/>
      </dsp:style>
    </dsp:sp>
    <dsp:sp modelId="{8119AC8F-1908-4839-9082-23B6DD61DCEC}">
      <dsp:nvSpPr>
        <dsp:cNvPr id="0" name=""/>
        <dsp:cNvSpPr/>
      </dsp:nvSpPr>
      <dsp:spPr>
        <a:xfrm>
          <a:off x="7309901" y="603389"/>
          <a:ext cx="466419" cy="4664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9CCC4-DFC6-478D-BC05-722D55AEB39F}">
      <dsp:nvSpPr>
        <dsp:cNvPr id="0" name=""/>
        <dsp:cNvSpPr/>
      </dsp:nvSpPr>
      <dsp:spPr>
        <a:xfrm>
          <a:off x="6183077" y="1104650"/>
          <a:ext cx="2543333" cy="11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Gauge customer awareness: </a:t>
          </a:r>
        </a:p>
      </dsp:txBody>
      <dsp:txXfrm>
        <a:off x="6183077" y="1104650"/>
        <a:ext cx="2543333" cy="1192281"/>
      </dsp:txXfrm>
    </dsp:sp>
    <dsp:sp modelId="{E67C9B3E-CCD3-45B3-8FF7-8A9B42EECCEB}">
      <dsp:nvSpPr>
        <dsp:cNvPr id="0" name=""/>
        <dsp:cNvSpPr/>
      </dsp:nvSpPr>
      <dsp:spPr>
        <a:xfrm>
          <a:off x="5795969" y="2176769"/>
          <a:ext cx="2902143" cy="39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General awareness about your business</a:t>
          </a:r>
        </a:p>
        <a:p>
          <a:pPr marL="0" lvl="0" indent="0" algn="l" defTabSz="889000">
            <a:lnSpc>
              <a:spcPct val="100000"/>
            </a:lnSpc>
            <a:spcBef>
              <a:spcPct val="0"/>
            </a:spcBef>
            <a:spcAft>
              <a:spcPct val="35000"/>
            </a:spcAft>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Post-advertising campaign awareness</a:t>
          </a:r>
        </a:p>
      </dsp:txBody>
      <dsp:txXfrm>
        <a:off x="5795969" y="2176769"/>
        <a:ext cx="2902143" cy="397273"/>
      </dsp:txXfrm>
    </dsp:sp>
    <dsp:sp modelId="{6D3A67F3-402B-4C52-9A02-82C124542282}">
      <dsp:nvSpPr>
        <dsp:cNvPr id="0" name=""/>
        <dsp:cNvSpPr/>
      </dsp:nvSpPr>
      <dsp:spPr>
        <a:xfrm>
          <a:off x="10019669" y="1137150"/>
          <a:ext cx="466419" cy="4664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FFD32A-7B77-4899-9778-0AEE74FEFE92}">
      <dsp:nvSpPr>
        <dsp:cNvPr id="0" name=""/>
        <dsp:cNvSpPr/>
      </dsp:nvSpPr>
      <dsp:spPr>
        <a:xfrm>
          <a:off x="9586056" y="1839865"/>
          <a:ext cx="2030058" cy="11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Track changes in attitudes and opinions</a:t>
          </a:r>
        </a:p>
      </dsp:txBody>
      <dsp:txXfrm>
        <a:off x="9586056" y="1839865"/>
        <a:ext cx="2030058" cy="1192281"/>
      </dsp:txXfrm>
    </dsp:sp>
    <dsp:sp modelId="{ED5A11A5-E30D-419A-A5CF-8FB41E43B08C}">
      <dsp:nvSpPr>
        <dsp:cNvPr id="0" name=""/>
        <dsp:cNvSpPr/>
      </dsp:nvSpPr>
      <dsp:spPr>
        <a:xfrm>
          <a:off x="9934771" y="3074141"/>
          <a:ext cx="1332627" cy="3087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EB0868E-45D0-4517-8861-525B0E3BC60F}" type="datetimeFigureOut">
              <a:rPr lang="en-CA" smtClean="0"/>
              <a:t>2020-05-14</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09699EA-0FAE-4BC7-825A-F9333C6D4805}" type="slidenum">
              <a:rPr lang="en-CA" smtClean="0"/>
              <a:t>‹#›</a:t>
            </a:fld>
            <a:endParaRPr lang="en-CA"/>
          </a:p>
        </p:txBody>
      </p:sp>
    </p:spTree>
    <p:extLst>
      <p:ext uri="{BB962C8B-B14F-4D97-AF65-F5344CB8AC3E}">
        <p14:creationId xmlns:p14="http://schemas.microsoft.com/office/powerpoint/2010/main" val="155455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A28077-A8D7-4E8B-9F61-ECFA915FA60A}" type="datetimeFigureOut">
              <a:rPr lang="en-US" smtClean="0"/>
              <a:t>5/14/2020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1DA908-62D7-4351-B5C6-1C8CEF6FAD32}" type="slidenum">
              <a:rPr lang="en-US" smtClean="0"/>
              <a:t>‹#›</a:t>
            </a:fld>
            <a:endParaRPr lang="en-US"/>
          </a:p>
        </p:txBody>
      </p:sp>
    </p:spTree>
    <p:extLst>
      <p:ext uri="{BB962C8B-B14F-4D97-AF65-F5344CB8AC3E}">
        <p14:creationId xmlns:p14="http://schemas.microsoft.com/office/powerpoint/2010/main" val="101356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DA908-62D7-4351-B5C6-1C8CEF6FAD32}" type="slidenum">
              <a:rPr lang="en-US" smtClean="0"/>
              <a:t>3</a:t>
            </a:fld>
            <a:endParaRPr lang="en-US"/>
          </a:p>
        </p:txBody>
      </p:sp>
    </p:spTree>
    <p:extLst>
      <p:ext uri="{BB962C8B-B14F-4D97-AF65-F5344CB8AC3E}">
        <p14:creationId xmlns:p14="http://schemas.microsoft.com/office/powerpoint/2010/main" val="179594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7A533-D379-4C81-A44F-F44A2EB54350}"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1919C8-A291-466F-8102-9CE924AA3C9F}"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14644-EE83-4332-A4E5-90967D8CA5DE}"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5B2D87-C4D8-42F5-8886-965048D6C2C5}"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C1507BF-8C69-49BA-BE85-AA5894F6A9EA}"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2E52648-E9C5-4647-8CB0-75C80484310B}"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F8E9C-6E6A-43EF-8ACB-B818348A412A}"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87D60-90DA-4928-AD63-CE5A7C7CDA0B}"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BFE88-AA4F-4DAB-9417-5617CF7E7D3F}"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7BC1A-BE62-4888-88F0-C24E4D842DE4}"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925F8C-BC5F-483F-8341-5FD7F40599A7}"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541AF9-2D85-4CE4-BED0-E7D4849D3C02}" type="datetime1">
              <a:rPr lang="en-US" smtClean="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8C0F6B-A0F4-499C-A6EF-CD8EEF6A49FF}" type="datetime1">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AFAEC-84F6-4AA0-8F84-AA010B848CB5}" type="datetime1">
              <a:rPr lang="en-US" smtClean="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06313-8704-4417-BBE4-A0BB52CF8432}"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5519B-5AD8-4FE7-8560-309DA35A8D3D}"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8D0D56E-821A-49F4-A435-21B691414C24}" type="datetime1">
              <a:rPr lang="en-US" smtClean="0"/>
              <a:t>5/14/2020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amfredericton.com/" TargetMode="External"/><Relationship Id="rId2" Type="http://schemas.openxmlformats.org/officeDocument/2006/relationships/hyperlink" Target="http://www.canadabusiness.ca/" TargetMode="External"/><Relationship Id="rId1" Type="http://schemas.openxmlformats.org/officeDocument/2006/relationships/slideLayout" Target="../slideLayouts/slideLayout2.xml"/><Relationship Id="rId5" Type="http://schemas.openxmlformats.org/officeDocument/2006/relationships/hyperlink" Target="https://www.mintel.com/global-new-products-database" TargetMode="External"/><Relationship Id="rId4" Type="http://schemas.openxmlformats.org/officeDocument/2006/relationships/hyperlink" Target="https://trends.google.com/trends/?geo=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ZuiJnar8m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dmqM8vZDt3I"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3" y="959019"/>
            <a:ext cx="9007325" cy="5179212"/>
          </a:xfrm>
          <a:prstGeom prst="rect">
            <a:avLst/>
          </a:prstGeom>
        </p:spPr>
      </p:pic>
    </p:spTree>
    <p:extLst>
      <p:ext uri="{BB962C8B-B14F-4D97-AF65-F5344CB8AC3E}">
        <p14:creationId xmlns:p14="http://schemas.microsoft.com/office/powerpoint/2010/main" val="921069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05988" y="329899"/>
            <a:ext cx="8911687" cy="1280890"/>
          </a:xfrm>
        </p:spPr>
        <p:txBody>
          <a:bodyPr/>
          <a:lstStyle/>
          <a:p>
            <a:r>
              <a:rPr lang="en-US"/>
              <a:t>Personal Interviews</a:t>
            </a:r>
            <a:endParaRPr lang="en-CA" dirty="0"/>
          </a:p>
        </p:txBody>
      </p:sp>
      <p:sp>
        <p:nvSpPr>
          <p:cNvPr id="3" name="Content Placeholder 2"/>
          <p:cNvSpPr>
            <a:spLocks noGrp="1"/>
          </p:cNvSpPr>
          <p:nvPr>
            <p:ph idx="1"/>
          </p:nvPr>
        </p:nvSpPr>
        <p:spPr>
          <a:xfrm>
            <a:off x="431321" y="1031966"/>
            <a:ext cx="11266097" cy="5662132"/>
          </a:xfrm>
        </p:spPr>
        <p:txBody>
          <a:bodyPr>
            <a:normAutofit/>
          </a:bodyPr>
          <a:lstStyle/>
          <a:p>
            <a:pPr marL="0" indent="0">
              <a:buNone/>
            </a:pPr>
            <a:r>
              <a:rPr lang="en-US" sz="2200"/>
              <a:t>Personal interviews are semi-structured discussions with an individual. They include open-ended questions where the interviewer can probe further to understand underlying perceptions and behaviors.</a:t>
            </a:r>
          </a:p>
          <a:p>
            <a:pPr marL="0" indent="0">
              <a:buNone/>
            </a:pPr>
            <a:br>
              <a:rPr lang="en-US" sz="2200"/>
            </a:br>
            <a:r>
              <a:rPr lang="en-US" sz="2200"/>
              <a:t>Personal interviews are a more expensive alternative to focus groups and are generally used in the following situations:</a:t>
            </a:r>
          </a:p>
          <a:p>
            <a:r>
              <a:rPr lang="en-US" sz="2200"/>
              <a:t>	The topic is </a:t>
            </a:r>
            <a:r>
              <a:rPr lang="en-US" sz="2200" b="1"/>
              <a:t>too personal or sensitive</a:t>
            </a:r>
            <a:r>
              <a:rPr lang="en-US" sz="2200"/>
              <a:t> to be discussed in a group, or confidentiality of the participant is required.</a:t>
            </a:r>
          </a:p>
          <a:p>
            <a:r>
              <a:rPr lang="en-US" sz="2200"/>
              <a:t>	A person's opinion may </a:t>
            </a:r>
            <a:r>
              <a:rPr lang="en-US" sz="2200" b="1"/>
              <a:t>easily be influenced </a:t>
            </a:r>
            <a:r>
              <a:rPr lang="en-US" sz="2200"/>
              <a:t>by others in the group.</a:t>
            </a:r>
          </a:p>
          <a:p>
            <a:r>
              <a:rPr lang="en-US" sz="2200"/>
              <a:t>	It is as important to learn as much about what people don't know about a subject, as what they do know. In a group setting, knowledgeable participants may inhibit less knowledgeable ones from participating.</a:t>
            </a:r>
          </a:p>
          <a:p>
            <a:r>
              <a:rPr lang="en-US" sz="2200" b="1"/>
              <a:t>	Logistic problems </a:t>
            </a:r>
            <a:r>
              <a:rPr lang="en-US" sz="2200"/>
              <a:t>may make groups impractical. For example, if participants are geographically dispersed, travel time and costs may be prohibitive.</a:t>
            </a:r>
            <a:endParaRPr lang="en-US" sz="2200" dirty="0"/>
          </a:p>
        </p:txBody>
      </p:sp>
      <p:sp>
        <p:nvSpPr>
          <p:cNvPr id="4" name="Slide Number Placeholder 3"/>
          <p:cNvSpPr>
            <a:spLocks noGrp="1"/>
          </p:cNvSpPr>
          <p:nvPr>
            <p:ph type="sldNum" sz="quarter" idx="12"/>
          </p:nvPr>
        </p:nvSpPr>
        <p:spPr>
          <a:xfrm>
            <a:off x="531812" y="787782"/>
            <a:ext cx="779767" cy="365125"/>
          </a:xfr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54971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2E8AF-E34C-40B7-981F-0B16AB596DC0}"/>
              </a:ext>
            </a:extLst>
          </p:cNvPr>
          <p:cNvSpPr>
            <a:spLocks noGrp="1"/>
          </p:cNvSpPr>
          <p:nvPr>
            <p:ph type="title"/>
          </p:nvPr>
        </p:nvSpPr>
        <p:spPr>
          <a:xfrm>
            <a:off x="1046019" y="942108"/>
            <a:ext cx="3005881" cy="4969113"/>
          </a:xfrm>
        </p:spPr>
        <p:txBody>
          <a:bodyPr anchor="ctr">
            <a:normAutofit/>
          </a:bodyPr>
          <a:lstStyle/>
          <a:p>
            <a:r>
              <a:rPr lang="en-US">
                <a:solidFill>
                  <a:schemeClr val="tx2">
                    <a:lumMod val="75000"/>
                  </a:schemeClr>
                </a:solidFill>
              </a:rPr>
              <a:t>Secondary Research</a:t>
            </a:r>
            <a:endParaRPr lang="en-US" dirty="0">
              <a:solidFill>
                <a:schemeClr val="tx2">
                  <a:lumMod val="75000"/>
                </a:schemeClr>
              </a:solidFill>
            </a:endParaRPr>
          </a:p>
        </p:txBody>
      </p:sp>
      <p:sp>
        <p:nvSpPr>
          <p:cNvPr id="11" name="Rectangle 10">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D7D4DF8-228A-4AAD-B444-B2C805D476D8}"/>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smtClean="0">
                <a:solidFill>
                  <a:schemeClr val="accent1"/>
                </a:solidFill>
              </a:rPr>
              <a:pPr>
                <a:lnSpc>
                  <a:spcPct val="90000"/>
                </a:lnSpc>
                <a:spcAft>
                  <a:spcPts val="600"/>
                </a:spcAft>
              </a:pPr>
              <a:t>11</a:t>
            </a:fld>
            <a:endParaRPr lang="en-US" sz="1900">
              <a:solidFill>
                <a:schemeClr val="accent1"/>
              </a:solidFill>
            </a:endParaRPr>
          </a:p>
        </p:txBody>
      </p:sp>
      <p:cxnSp>
        <p:nvCxnSpPr>
          <p:cNvPr id="13" name="Straight Connector 12">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DC1D4797-17B0-46AB-AEF1-9141DBB61557}"/>
              </a:ext>
            </a:extLst>
          </p:cNvPr>
          <p:cNvSpPr>
            <a:spLocks noGrp="1"/>
          </p:cNvSpPr>
          <p:nvPr>
            <p:ph idx="1"/>
          </p:nvPr>
        </p:nvSpPr>
        <p:spPr>
          <a:xfrm>
            <a:off x="5030935" y="379933"/>
            <a:ext cx="6714940" cy="6184863"/>
          </a:xfrm>
        </p:spPr>
        <p:txBody>
          <a:bodyPr anchor="ctr">
            <a:normAutofit/>
          </a:bodyPr>
          <a:lstStyle/>
          <a:p>
            <a:pPr marL="457200" lvl="1" indent="0">
              <a:spcAft>
                <a:spcPts val="1200"/>
              </a:spcAft>
              <a:buNone/>
            </a:pPr>
            <a:r>
              <a:rPr lang="en-US" altLang="en-US" sz="2400" b="1" dirty="0">
                <a:solidFill>
                  <a:schemeClr val="tx2">
                    <a:lumMod val="75000"/>
                  </a:schemeClr>
                </a:solidFill>
              </a:rPr>
              <a:t>Research</a:t>
            </a:r>
            <a:r>
              <a:rPr lang="en-US" altLang="en-US" sz="2400" dirty="0">
                <a:solidFill>
                  <a:schemeClr val="tx2">
                    <a:lumMod val="75000"/>
                  </a:schemeClr>
                </a:solidFill>
              </a:rPr>
              <a:t> – </a:t>
            </a:r>
            <a:r>
              <a:rPr lang="en-US" altLang="en-US" sz="2400" dirty="0">
                <a:solidFill>
                  <a:schemeClr val="tx2">
                    <a:lumMod val="75000"/>
                  </a:schemeClr>
                </a:solidFill>
                <a:latin typeface="Arial" panose="020B0604020202020204" pitchFamily="34" charset="0"/>
                <a:cs typeface="Arial" panose="020B0604020202020204" pitchFamily="34" charset="0"/>
              </a:rPr>
              <a:t>using data gathered by others (</a:t>
            </a:r>
            <a:r>
              <a:rPr lang="en-US" sz="2400" dirty="0">
                <a:solidFill>
                  <a:schemeClr val="tx2">
                    <a:lumMod val="75000"/>
                  </a:schemeClr>
                </a:solidFill>
                <a:latin typeface="Arial" panose="020B0604020202020204" pitchFamily="34" charset="0"/>
                <a:cs typeface="Arial" panose="020B0604020202020204" pitchFamily="34" charset="0"/>
              </a:rPr>
              <a:t>government agencies, chambers of commerce, trade associations </a:t>
            </a:r>
            <a:r>
              <a:rPr lang="en-US" sz="2400" dirty="0" err="1">
                <a:solidFill>
                  <a:schemeClr val="tx2">
                    <a:lumMod val="75000"/>
                  </a:schemeClr>
                </a:solidFill>
                <a:latin typeface="Arial" panose="020B0604020202020204" pitchFamily="34" charset="0"/>
                <a:cs typeface="Arial" panose="020B0604020202020204" pitchFamily="34" charset="0"/>
              </a:rPr>
              <a:t>etc</a:t>
            </a:r>
            <a:r>
              <a:rPr lang="en-US" sz="2400" dirty="0">
                <a:solidFill>
                  <a:schemeClr val="tx2">
                    <a:lumMod val="75000"/>
                  </a:schemeClr>
                </a:solidFill>
                <a:latin typeface="Arial" panose="020B0604020202020204" pitchFamily="34" charset="0"/>
                <a:cs typeface="Arial" panose="020B0604020202020204" pitchFamily="34" charset="0"/>
              </a:rPr>
              <a:t>)</a:t>
            </a:r>
            <a:endParaRPr lang="en-US" altLang="en-US" sz="2400" b="1" dirty="0">
              <a:solidFill>
                <a:schemeClr val="tx2">
                  <a:lumMod val="75000"/>
                </a:schemeClr>
              </a:solidFill>
            </a:endParaRPr>
          </a:p>
          <a:p>
            <a:pPr marL="457200" lvl="1" indent="0">
              <a:spcAft>
                <a:spcPts val="1200"/>
              </a:spcAft>
              <a:buNone/>
            </a:pPr>
            <a:r>
              <a:rPr lang="en-US" altLang="en-US" sz="2400" b="1" dirty="0">
                <a:solidFill>
                  <a:schemeClr val="tx2">
                    <a:lumMod val="75000"/>
                  </a:schemeClr>
                </a:solidFill>
                <a:latin typeface="Arial" panose="020B0604020202020204" pitchFamily="34" charset="0"/>
                <a:cs typeface="Arial" panose="020B0604020202020204" pitchFamily="34" charset="0"/>
              </a:rPr>
              <a:t>Downside</a:t>
            </a:r>
            <a:r>
              <a:rPr lang="en-US" altLang="en-US" sz="2400" dirty="0">
                <a:solidFill>
                  <a:schemeClr val="tx2">
                    <a:lumMod val="75000"/>
                  </a:schemeClr>
                </a:solidFill>
                <a:latin typeface="Arial" panose="020B0604020202020204" pitchFamily="34" charset="0"/>
                <a:cs typeface="Arial" panose="020B0604020202020204" pitchFamily="34" charset="0"/>
              </a:rPr>
              <a:t> – research that is not customized to your needs, so it may not be as useful as primary market research.</a:t>
            </a:r>
            <a:endParaRPr lang="en-US" sz="2400" dirty="0">
              <a:solidFill>
                <a:schemeClr val="tx2">
                  <a:lumMod val="75000"/>
                </a:schemeClr>
              </a:solidFill>
              <a:latin typeface="Arial" pitchFamily="34" charset="0"/>
              <a:cs typeface="Arial" pitchFamily="34" charset="0"/>
            </a:endParaRPr>
          </a:p>
          <a:p>
            <a:pPr marL="457200" lvl="1" indent="0">
              <a:spcAft>
                <a:spcPts val="1200"/>
              </a:spcAft>
              <a:buNone/>
            </a:pPr>
            <a:endParaRPr lang="en-US" altLang="en-US" b="1" dirty="0">
              <a:solidFill>
                <a:schemeClr val="tx2">
                  <a:lumMod val="75000"/>
                </a:schemeClr>
              </a:solidFill>
            </a:endParaRPr>
          </a:p>
          <a:p>
            <a:pPr marL="457200" lvl="1" indent="0">
              <a:spcAft>
                <a:spcPts val="1200"/>
              </a:spcAft>
              <a:buNone/>
            </a:pPr>
            <a:r>
              <a:rPr lang="en-US" altLang="en-US" sz="2400" b="1" dirty="0">
                <a:solidFill>
                  <a:schemeClr val="tx2">
                    <a:lumMod val="75000"/>
                  </a:schemeClr>
                </a:solidFill>
                <a:hlinkClick r:id="rId2"/>
              </a:rPr>
              <a:t>www.canadabusiness.ca</a:t>
            </a:r>
            <a:endParaRPr lang="en-US" altLang="en-US" sz="2400" b="1" dirty="0">
              <a:solidFill>
                <a:schemeClr val="tx2">
                  <a:lumMod val="75000"/>
                </a:schemeClr>
              </a:solidFill>
            </a:endParaRPr>
          </a:p>
          <a:p>
            <a:pPr marL="952500" lvl="1" indent="-495300">
              <a:spcAft>
                <a:spcPts val="1200"/>
              </a:spcAft>
              <a:buNone/>
            </a:pPr>
            <a:r>
              <a:rPr lang="en-US" altLang="en-US" sz="2400" b="1" dirty="0">
                <a:solidFill>
                  <a:schemeClr val="tx2">
                    <a:lumMod val="75000"/>
                  </a:schemeClr>
                </a:solidFill>
                <a:hlinkClick r:id="rId3"/>
              </a:rPr>
              <a:t>www.teamfredericton.com</a:t>
            </a:r>
            <a:r>
              <a:rPr lang="en-US" altLang="en-US" sz="2400" b="1" dirty="0">
                <a:solidFill>
                  <a:schemeClr val="tx2">
                    <a:lumMod val="75000"/>
                  </a:schemeClr>
                </a:solidFill>
              </a:rPr>
              <a:t>  BIZPAL</a:t>
            </a:r>
          </a:p>
          <a:p>
            <a:pPr marL="952500" lvl="1" indent="-495300">
              <a:spcAft>
                <a:spcPts val="1200"/>
              </a:spcAft>
              <a:buNone/>
            </a:pPr>
            <a:r>
              <a:rPr lang="en-US" altLang="en-US" sz="2400" b="1" dirty="0">
                <a:solidFill>
                  <a:schemeClr val="tx2">
                    <a:lumMod val="75000"/>
                  </a:schemeClr>
                </a:solidFill>
                <a:hlinkClick r:id="rId4"/>
              </a:rPr>
              <a:t>Google Trends</a:t>
            </a:r>
            <a:endParaRPr lang="en-US" altLang="en-US" sz="2400" b="1" dirty="0">
              <a:solidFill>
                <a:schemeClr val="tx2">
                  <a:lumMod val="75000"/>
                </a:schemeClr>
              </a:solidFill>
            </a:endParaRPr>
          </a:p>
          <a:p>
            <a:pPr marL="952500" lvl="1" indent="-495300">
              <a:spcAft>
                <a:spcPts val="1200"/>
              </a:spcAft>
              <a:buNone/>
            </a:pPr>
            <a:r>
              <a:rPr lang="en-US" altLang="en-US" sz="2400" b="1" dirty="0">
                <a:solidFill>
                  <a:schemeClr val="tx2">
                    <a:lumMod val="75000"/>
                  </a:schemeClr>
                </a:solidFill>
                <a:hlinkClick r:id="rId5"/>
              </a:rPr>
              <a:t>Mintel Global New Products Database</a:t>
            </a:r>
            <a:endParaRPr lang="en-US" altLang="en-US" sz="2400" b="1"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391447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your venture plan you need to include</a:t>
            </a:r>
          </a:p>
        </p:txBody>
      </p:sp>
      <p:sp>
        <p:nvSpPr>
          <p:cNvPr id="3" name="Content Placeholder 2"/>
          <p:cNvSpPr>
            <a:spLocks noGrp="1"/>
          </p:cNvSpPr>
          <p:nvPr>
            <p:ph idx="1"/>
          </p:nvPr>
        </p:nvSpPr>
        <p:spPr/>
        <p:txBody>
          <a:bodyPr/>
          <a:lstStyle/>
          <a:p>
            <a:pPr marL="1187450" lvl="1" indent="-495300"/>
            <a:r>
              <a:rPr lang="en-US" altLang="en-US" sz="3200" b="1"/>
              <a:t>Customer Profile (</a:t>
            </a:r>
            <a:r>
              <a:rPr lang="en-US" altLang="en-US" sz="3200" b="1">
                <a:solidFill>
                  <a:srgbClr val="FF0000"/>
                </a:solidFill>
              </a:rPr>
              <a:t>Target Market</a:t>
            </a:r>
            <a:r>
              <a:rPr lang="en-US" altLang="en-US" sz="3200" b="1"/>
              <a:t>)</a:t>
            </a:r>
          </a:p>
          <a:p>
            <a:pPr marL="1187450" lvl="1" indent="-495300"/>
            <a:r>
              <a:rPr lang="en-US" altLang="en-US" sz="3200" b="1"/>
              <a:t>Analysis of the Competition</a:t>
            </a:r>
          </a:p>
          <a:p>
            <a:pPr marL="1187450" lvl="1" indent="-495300"/>
            <a:r>
              <a:rPr lang="en-US" altLang="en-US" sz="3200" b="1"/>
              <a:t>SWOT Analysis</a:t>
            </a:r>
          </a:p>
          <a:p>
            <a:pPr marL="692150" lvl="1" indent="0">
              <a:buNone/>
            </a:pPr>
            <a:endParaRPr lang="en-US" altLang="en-US" sz="3200" b="1"/>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AutoShape 2" descr="Image result for swot analysis exampl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9859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18516" y="4501166"/>
            <a:ext cx="1828800" cy="2221606"/>
          </a:xfrm>
          <a:prstGeom prst="rect">
            <a:avLst/>
          </a:prstGeom>
        </p:spPr>
      </p:pic>
      <p:sp>
        <p:nvSpPr>
          <p:cNvPr id="2" name="Title 1"/>
          <p:cNvSpPr>
            <a:spLocks noGrp="1"/>
          </p:cNvSpPr>
          <p:nvPr>
            <p:ph type="title"/>
          </p:nvPr>
        </p:nvSpPr>
        <p:spPr/>
        <p:txBody>
          <a:bodyPr/>
          <a:lstStyle/>
          <a:p>
            <a:r>
              <a:rPr lang="en-US" dirty="0"/>
              <a:t>Customer Profile</a:t>
            </a:r>
          </a:p>
        </p:txBody>
      </p:sp>
      <p:sp>
        <p:nvSpPr>
          <p:cNvPr id="3" name="Content Placeholder 2"/>
          <p:cNvSpPr>
            <a:spLocks noGrp="1"/>
          </p:cNvSpPr>
          <p:nvPr>
            <p:ph idx="1"/>
          </p:nvPr>
        </p:nvSpPr>
        <p:spPr>
          <a:xfrm>
            <a:off x="2240924" y="1622738"/>
            <a:ext cx="9263688" cy="5100034"/>
          </a:xfrm>
        </p:spPr>
        <p:txBody>
          <a:bodyPr>
            <a:normAutofit/>
          </a:bodyPr>
          <a:lstStyle/>
          <a:p>
            <a:r>
              <a:rPr lang="en-US" sz="2400" dirty="0"/>
              <a:t>It is important to know </a:t>
            </a:r>
            <a:r>
              <a:rPr lang="en-US" sz="2400" b="1" dirty="0">
                <a:solidFill>
                  <a:schemeClr val="accent6">
                    <a:lumMod val="75000"/>
                  </a:schemeClr>
                </a:solidFill>
              </a:rPr>
              <a:t>who</a:t>
            </a:r>
            <a:r>
              <a:rPr lang="en-US" sz="2400" b="1" dirty="0">
                <a:solidFill>
                  <a:schemeClr val="accent1"/>
                </a:solidFill>
              </a:rPr>
              <a:t> </a:t>
            </a:r>
            <a:r>
              <a:rPr lang="en-US" sz="2400" dirty="0"/>
              <a:t>will be buying your product or service; this is your </a:t>
            </a:r>
            <a:r>
              <a:rPr lang="en-US" sz="2400" b="1" dirty="0">
                <a:solidFill>
                  <a:schemeClr val="accent6">
                    <a:lumMod val="75000"/>
                  </a:schemeClr>
                </a:solidFill>
              </a:rPr>
              <a:t>“target market”</a:t>
            </a:r>
          </a:p>
          <a:p>
            <a:r>
              <a:rPr lang="en-US" sz="2400" b="1" dirty="0">
                <a:solidFill>
                  <a:srgbClr val="7030A0"/>
                </a:solidFill>
              </a:rPr>
              <a:t>A target market is </a:t>
            </a:r>
            <a:r>
              <a:rPr lang="en-US" sz="2400" dirty="0"/>
              <a:t>a group of customers that the business has decided to aim its marketing efforts and ultimately its merchandise towards.</a:t>
            </a:r>
          </a:p>
          <a:p>
            <a:r>
              <a:rPr lang="en-US" sz="2400" dirty="0"/>
              <a:t>Who is the target market for the following products/services?</a:t>
            </a:r>
          </a:p>
          <a:p>
            <a:endParaRPr lang="en-US" sz="24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5503938" y="4481347"/>
            <a:ext cx="2184750" cy="2067560"/>
          </a:xfrm>
          <a:prstGeom prst="rect">
            <a:avLst/>
          </a:prstGeom>
        </p:spPr>
      </p:pic>
      <p:pic>
        <p:nvPicPr>
          <p:cNvPr id="8" name="Picture 7"/>
          <p:cNvPicPr>
            <a:picLocks noChangeAspect="1"/>
          </p:cNvPicPr>
          <p:nvPr/>
        </p:nvPicPr>
        <p:blipFill>
          <a:blip r:embed="rId4"/>
          <a:stretch>
            <a:fillRect/>
          </a:stretch>
        </p:blipFill>
        <p:spPr>
          <a:xfrm>
            <a:off x="9173132" y="4650890"/>
            <a:ext cx="1877731" cy="1316850"/>
          </a:xfrm>
          <a:prstGeom prst="rect">
            <a:avLst/>
          </a:prstGeom>
        </p:spPr>
      </p:pic>
    </p:spTree>
    <p:extLst>
      <p:ext uri="{BB962C8B-B14F-4D97-AF65-F5344CB8AC3E}">
        <p14:creationId xmlns:p14="http://schemas.microsoft.com/office/powerpoint/2010/main" val="87485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Target Markets</a:t>
            </a:r>
          </a:p>
        </p:txBody>
      </p:sp>
      <p:sp>
        <p:nvSpPr>
          <p:cNvPr id="3" name="Content Placeholder 2"/>
          <p:cNvSpPr>
            <a:spLocks noGrp="1"/>
          </p:cNvSpPr>
          <p:nvPr>
            <p:ph idx="1"/>
          </p:nvPr>
        </p:nvSpPr>
        <p:spPr>
          <a:xfrm>
            <a:off x="2589212" y="1390918"/>
            <a:ext cx="8915400" cy="4520304"/>
          </a:xfrm>
        </p:spPr>
        <p:txBody>
          <a:bodyPr>
            <a:normAutofit/>
          </a:bodyPr>
          <a:lstStyle/>
          <a:p>
            <a:r>
              <a:rPr lang="en-US" sz="2400" dirty="0"/>
              <a:t>No single product will meet everyone’s needs</a:t>
            </a:r>
          </a:p>
          <a:p>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Right Arrow 5"/>
          <p:cNvSpPr/>
          <p:nvPr/>
        </p:nvSpPr>
        <p:spPr>
          <a:xfrm>
            <a:off x="1133340" y="2846231"/>
            <a:ext cx="3400023" cy="1287887"/>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than 30 different flavours/ varieties</a:t>
            </a:r>
          </a:p>
        </p:txBody>
      </p:sp>
      <p:pic>
        <p:nvPicPr>
          <p:cNvPr id="7" name="Picture 6"/>
          <p:cNvPicPr>
            <a:picLocks noChangeAspect="1"/>
          </p:cNvPicPr>
          <p:nvPr/>
        </p:nvPicPr>
        <p:blipFill>
          <a:blip r:embed="rId2"/>
          <a:stretch>
            <a:fillRect/>
          </a:stretch>
        </p:blipFill>
        <p:spPr>
          <a:xfrm>
            <a:off x="7644471" y="2412513"/>
            <a:ext cx="3505504" cy="3780733"/>
          </a:xfrm>
          <a:prstGeom prst="rect">
            <a:avLst/>
          </a:prstGeom>
        </p:spPr>
      </p:pic>
      <p:sp>
        <p:nvSpPr>
          <p:cNvPr id="5" name="TextBox 4"/>
          <p:cNvSpPr txBox="1"/>
          <p:nvPr/>
        </p:nvSpPr>
        <p:spPr>
          <a:xfrm>
            <a:off x="1707984" y="4228502"/>
            <a:ext cx="4444621" cy="1631216"/>
          </a:xfrm>
          <a:prstGeom prst="rect">
            <a:avLst/>
          </a:prstGeom>
          <a:noFill/>
        </p:spPr>
        <p:txBody>
          <a:bodyPr wrap="square" rtlCol="0">
            <a:spAutoFit/>
          </a:bodyPr>
          <a:lstStyle/>
          <a:p>
            <a:r>
              <a:rPr lang="en-US" sz="2000" b="1" dirty="0">
                <a:solidFill>
                  <a:schemeClr val="accent6">
                    <a:lumMod val="75000"/>
                  </a:schemeClr>
                </a:solidFill>
              </a:rPr>
              <a:t>How do you choose what type of gum to buy?</a:t>
            </a:r>
          </a:p>
          <a:p>
            <a:endParaRPr lang="en-US" sz="2000" b="1" dirty="0">
              <a:solidFill>
                <a:schemeClr val="accent6">
                  <a:lumMod val="75000"/>
                </a:schemeClr>
              </a:solidFill>
            </a:endParaRPr>
          </a:p>
          <a:p>
            <a:r>
              <a:rPr lang="en-US" sz="2000" b="1" dirty="0">
                <a:solidFill>
                  <a:schemeClr val="accent6">
                    <a:lumMod val="75000"/>
                  </a:schemeClr>
                </a:solidFill>
              </a:rPr>
              <a:t>Ads?</a:t>
            </a:r>
          </a:p>
          <a:p>
            <a:endParaRPr lang="en-US" sz="2000" b="1" dirty="0">
              <a:solidFill>
                <a:schemeClr val="accent6">
                  <a:lumMod val="75000"/>
                </a:schemeClr>
              </a:solidFill>
            </a:endParaRPr>
          </a:p>
        </p:txBody>
      </p:sp>
    </p:spTree>
    <p:extLst>
      <p:ext uri="{BB962C8B-B14F-4D97-AF65-F5344CB8AC3E}">
        <p14:creationId xmlns:p14="http://schemas.microsoft.com/office/powerpoint/2010/main" val="279762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2925" y="624110"/>
            <a:ext cx="8911687" cy="1280890"/>
          </a:xfrm>
        </p:spPr>
        <p:txBody>
          <a:bodyPr>
            <a:normAutofit/>
          </a:bodyPr>
          <a:lstStyle/>
          <a:p>
            <a:r>
              <a:rPr lang="en-US" altLang="en-US"/>
              <a:t>Market Segmentation</a:t>
            </a:r>
            <a:endParaRPr lang="en-US" dirty="0"/>
          </a:p>
        </p:txBody>
      </p:sp>
      <p:sp>
        <p:nvSpPr>
          <p:cNvPr id="7" name="Content Placeholder 6"/>
          <p:cNvSpPr>
            <a:spLocks noGrp="1"/>
          </p:cNvSpPr>
          <p:nvPr>
            <p:ph idx="1"/>
          </p:nvPr>
        </p:nvSpPr>
        <p:spPr>
          <a:xfrm>
            <a:off x="1619794" y="1609860"/>
            <a:ext cx="9884818" cy="4932608"/>
          </a:xfrm>
        </p:spPr>
        <p:txBody>
          <a:bodyPr/>
          <a:lstStyle/>
          <a:p>
            <a:pPr>
              <a:lnSpc>
                <a:spcPct val="90000"/>
              </a:lnSpc>
              <a:spcAft>
                <a:spcPts val="1800"/>
              </a:spcAft>
            </a:pPr>
            <a:r>
              <a:rPr lang="en-US" altLang="en-US" sz="2400" dirty="0">
                <a:solidFill>
                  <a:srgbClr val="000000"/>
                </a:solidFill>
                <a:latin typeface="Arial" panose="020B0604020202020204" pitchFamily="34" charset="0"/>
                <a:cs typeface="Arial" panose="020B0604020202020204" pitchFamily="34" charset="0"/>
              </a:rPr>
              <a:t>Markets can be </a:t>
            </a:r>
            <a:r>
              <a:rPr lang="en-US" altLang="en-US" sz="2400" dirty="0">
                <a:latin typeface="Arial" panose="020B0604020202020204" pitchFamily="34" charset="0"/>
                <a:cs typeface="Arial" panose="020B0604020202020204" pitchFamily="34" charset="0"/>
              </a:rPr>
              <a:t>grouped into smaller subgroups this is known as </a:t>
            </a:r>
            <a:r>
              <a:rPr lang="en-US" altLang="en-US" sz="2400" b="1" dirty="0">
                <a:solidFill>
                  <a:schemeClr val="bg2">
                    <a:lumMod val="50000"/>
                  </a:schemeClr>
                </a:solidFill>
                <a:latin typeface="Arial" panose="020B0604020202020204" pitchFamily="34" charset="0"/>
                <a:cs typeface="Arial" panose="020B0604020202020204" pitchFamily="34" charset="0"/>
              </a:rPr>
              <a:t>Market Segmentation</a:t>
            </a:r>
          </a:p>
          <a:p>
            <a:pPr>
              <a:lnSpc>
                <a:spcPct val="90000"/>
              </a:lnSpc>
            </a:pPr>
            <a:r>
              <a:rPr lang="en-US" altLang="en-US" sz="2400" dirty="0">
                <a:solidFill>
                  <a:srgbClr val="000000"/>
                </a:solidFill>
                <a:latin typeface="Arial" panose="020B0604020202020204" pitchFamily="34" charset="0"/>
                <a:cs typeface="Arial" panose="020B0604020202020204" pitchFamily="34" charset="0"/>
              </a:rPr>
              <a:t>The key is to find one or more ways of classifying or grouping users or potential users that really matter in terms of reaching them and satisfying their needs.</a:t>
            </a:r>
          </a:p>
          <a:p>
            <a:endParaRPr lang="en-US" dirty="0"/>
          </a:p>
        </p:txBody>
      </p:sp>
      <p:sp>
        <p:nvSpPr>
          <p:cNvPr id="4" name="Slide Number Placeholder 3"/>
          <p:cNvSpPr>
            <a:spLocks noGrp="1"/>
          </p:cNvSpPr>
          <p:nvPr>
            <p:ph type="sldNum" sz="quarter" idx="12"/>
          </p:nvPr>
        </p:nvSpPr>
        <p:spPr>
          <a:xfrm>
            <a:off x="531812" y="787782"/>
            <a:ext cx="779767" cy="365125"/>
          </a:xfrm>
        </p:spPr>
        <p:txBody>
          <a:bodyPr/>
          <a:lstStyle/>
          <a:p>
            <a:fld id="{D57F1E4F-1CFF-5643-939E-217C01CDF565}" type="slidenum">
              <a:rPr lang="en-US" smtClean="0"/>
              <a:pPr/>
              <a:t>15</a:t>
            </a:fld>
            <a:endParaRPr lang="en-US" dirty="0"/>
          </a:p>
        </p:txBody>
      </p:sp>
      <p:pic>
        <p:nvPicPr>
          <p:cNvPr id="13" name="Picture 12"/>
          <p:cNvPicPr>
            <a:picLocks noChangeAspect="1"/>
          </p:cNvPicPr>
          <p:nvPr/>
        </p:nvPicPr>
        <p:blipFill>
          <a:blip r:embed="rId2"/>
          <a:stretch>
            <a:fillRect/>
          </a:stretch>
        </p:blipFill>
        <p:spPr>
          <a:xfrm>
            <a:off x="2222404" y="4318637"/>
            <a:ext cx="8911687" cy="2223831"/>
          </a:xfrm>
          <a:prstGeom prst="rect">
            <a:avLst/>
          </a:prstGeom>
        </p:spPr>
      </p:pic>
    </p:spTree>
    <p:extLst>
      <p:ext uri="{BB962C8B-B14F-4D97-AF65-F5344CB8AC3E}">
        <p14:creationId xmlns:p14="http://schemas.microsoft.com/office/powerpoint/2010/main" val="543130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54" y="512462"/>
            <a:ext cx="7302321" cy="1280890"/>
          </a:xfrm>
        </p:spPr>
        <p:txBody>
          <a:bodyPr>
            <a:normAutofit/>
          </a:bodyPr>
          <a:lstStyle/>
          <a:p>
            <a:r>
              <a:rPr lang="en-US" dirty="0"/>
              <a:t>You should know the following things about your customers</a:t>
            </a:r>
          </a:p>
        </p:txBody>
      </p:sp>
      <p:sp>
        <p:nvSpPr>
          <p:cNvPr id="3" name="Content Placeholder 2"/>
          <p:cNvSpPr>
            <a:spLocks noGrp="1"/>
          </p:cNvSpPr>
          <p:nvPr>
            <p:ph idx="1"/>
          </p:nvPr>
        </p:nvSpPr>
        <p:spPr>
          <a:xfrm>
            <a:off x="2131454" y="1912501"/>
            <a:ext cx="9199294" cy="4629967"/>
          </a:xfrm>
        </p:spPr>
        <p:txBody>
          <a:bodyPr>
            <a:normAutofit/>
          </a:bodyPr>
          <a:lstStyle/>
          <a:p>
            <a:pPr marL="514350" indent="-457200">
              <a:spcBef>
                <a:spcPts val="0"/>
              </a:spcBef>
              <a:buFont typeface="+mj-lt"/>
              <a:buAutoNum type="arabicPeriod"/>
              <a:defRPr/>
            </a:pPr>
            <a:r>
              <a:rPr lang="en-US" sz="2200" b="1" dirty="0" err="1">
                <a:solidFill>
                  <a:schemeClr val="accent1"/>
                </a:solidFill>
                <a:latin typeface="Arial" panose="020B0604020202020204" pitchFamily="34" charset="0"/>
                <a:cs typeface="Arial" panose="020B0604020202020204" pitchFamily="34" charset="0"/>
              </a:rPr>
              <a:t>Geographics</a:t>
            </a:r>
            <a:r>
              <a:rPr lang="en-US" sz="2200" b="1" dirty="0">
                <a:solidFill>
                  <a:schemeClr val="accent1"/>
                </a:solidFill>
                <a:latin typeface="Arial" panose="020B0604020202020204" pitchFamily="34" charset="0"/>
                <a:cs typeface="Arial" panose="020B0604020202020204" pitchFamily="34" charset="0"/>
              </a:rPr>
              <a:t>: </a:t>
            </a:r>
          </a:p>
          <a:p>
            <a:pPr lvl="1">
              <a:spcBef>
                <a:spcPts val="0"/>
              </a:spcBef>
              <a:spcAft>
                <a:spcPts val="600"/>
              </a:spcAft>
              <a:defRPr/>
            </a:pPr>
            <a:r>
              <a:rPr lang="en-US" sz="2000" b="1" dirty="0">
                <a:solidFill>
                  <a:schemeClr val="accent5">
                    <a:lumMod val="50000"/>
                  </a:schemeClr>
                </a:solidFill>
                <a:latin typeface="Arial" panose="020B0604020202020204" pitchFamily="34" charset="0"/>
                <a:cs typeface="Arial" panose="020B0604020202020204" pitchFamily="34" charset="0"/>
              </a:rPr>
              <a:t>Where</a:t>
            </a:r>
            <a:r>
              <a:rPr lang="en-US" sz="2000" dirty="0">
                <a:solidFill>
                  <a:schemeClr val="accent1"/>
                </a:solidFill>
                <a:latin typeface="Arial" panose="020B0604020202020204" pitchFamily="34" charset="0"/>
                <a:cs typeface="Arial" panose="020B0604020202020204" pitchFamily="34" charset="0"/>
              </a:rPr>
              <a:t>  do your customers live; city, town, urban or rural.</a:t>
            </a:r>
          </a:p>
          <a:p>
            <a:pPr marL="514350" indent="-457200">
              <a:spcBef>
                <a:spcPts val="0"/>
              </a:spcBef>
              <a:buFont typeface="+mj-lt"/>
              <a:buAutoNum type="arabicPeriod"/>
              <a:defRPr/>
            </a:pPr>
            <a:r>
              <a:rPr lang="en-US" sz="2200" b="1" dirty="0">
                <a:solidFill>
                  <a:schemeClr val="accent1"/>
                </a:solidFill>
                <a:latin typeface="Arial" panose="020B0604020202020204" pitchFamily="34" charset="0"/>
                <a:cs typeface="Arial" panose="020B0604020202020204" pitchFamily="34" charset="0"/>
              </a:rPr>
              <a:t>Demographics :</a:t>
            </a:r>
            <a:r>
              <a:rPr lang="en-US" sz="2200" b="1" dirty="0">
                <a:solidFill>
                  <a:srgbClr val="00B050"/>
                </a:solidFill>
                <a:latin typeface="Arial" panose="020B0604020202020204" pitchFamily="34" charset="0"/>
                <a:cs typeface="Arial" panose="020B0604020202020204" pitchFamily="34" charset="0"/>
              </a:rPr>
              <a:t> </a:t>
            </a:r>
          </a:p>
          <a:p>
            <a:pPr lvl="1">
              <a:spcBef>
                <a:spcPts val="0"/>
              </a:spcBef>
              <a:spcAft>
                <a:spcPts val="1200"/>
              </a:spcAft>
              <a:defRPr/>
            </a:pPr>
            <a:r>
              <a:rPr lang="en-US" sz="2000" dirty="0">
                <a:solidFill>
                  <a:schemeClr val="accent1"/>
                </a:solidFill>
                <a:latin typeface="Arial" panose="020B0604020202020204" pitchFamily="34" charset="0"/>
                <a:cs typeface="Arial" panose="020B0604020202020204" pitchFamily="34" charset="0"/>
              </a:rPr>
              <a:t>The personal characteristics of your target market; age, gender, family size, income, occupation, education, race, nationality, etc.</a:t>
            </a:r>
          </a:p>
          <a:p>
            <a:pPr lvl="1">
              <a:spcBef>
                <a:spcPts val="0"/>
              </a:spcBef>
              <a:spcAft>
                <a:spcPts val="1200"/>
              </a:spcAft>
              <a:defRPr/>
            </a:pPr>
            <a:r>
              <a:rPr lang="en-US" sz="2000" b="1" dirty="0">
                <a:solidFill>
                  <a:schemeClr val="accent5">
                    <a:lumMod val="50000"/>
                  </a:schemeClr>
                </a:solidFill>
                <a:latin typeface="Arial" panose="020B0604020202020204" pitchFamily="34" charset="0"/>
                <a:cs typeface="Arial" panose="020B0604020202020204" pitchFamily="34" charset="0"/>
              </a:rPr>
              <a:t>How</a:t>
            </a:r>
            <a:r>
              <a:rPr lang="en-US" sz="2000" dirty="0">
                <a:solidFill>
                  <a:schemeClr val="accent1"/>
                </a:solidFill>
                <a:latin typeface="Arial" panose="020B0604020202020204" pitchFamily="34" charset="0"/>
                <a:cs typeface="Arial" panose="020B0604020202020204" pitchFamily="34" charset="0"/>
              </a:rPr>
              <a:t> many are there?  Use statistics when possible. </a:t>
            </a:r>
          </a:p>
          <a:p>
            <a:pPr marL="514350" indent="-457200">
              <a:spcBef>
                <a:spcPts val="0"/>
              </a:spcBef>
              <a:buFont typeface="+mj-lt"/>
              <a:buAutoNum type="arabicPeriod" startAt="3"/>
              <a:defRPr/>
            </a:pPr>
            <a:r>
              <a:rPr lang="en-US" sz="2200" b="1" dirty="0">
                <a:solidFill>
                  <a:schemeClr val="accent1"/>
                </a:solidFill>
                <a:latin typeface="Arial" panose="020B0604020202020204" pitchFamily="34" charset="0"/>
                <a:cs typeface="Arial" panose="020B0604020202020204" pitchFamily="34" charset="0"/>
              </a:rPr>
              <a:t>Psychographics:</a:t>
            </a:r>
          </a:p>
          <a:p>
            <a:pPr marL="514350" indent="-457200">
              <a:spcBef>
                <a:spcPts val="0"/>
              </a:spcBef>
              <a:spcAft>
                <a:spcPts val="1200"/>
              </a:spcAft>
              <a:defRPr/>
            </a:pPr>
            <a:r>
              <a:rPr lang="en-US" sz="2000" b="1" dirty="0">
                <a:solidFill>
                  <a:schemeClr val="accent5">
                    <a:lumMod val="50000"/>
                  </a:schemeClr>
                </a:solidFill>
                <a:latin typeface="Arial" panose="020B0604020202020204" pitchFamily="34" charset="0"/>
                <a:cs typeface="Arial" panose="020B0604020202020204" pitchFamily="34" charset="0"/>
              </a:rPr>
              <a:t>What</a:t>
            </a:r>
            <a:r>
              <a:rPr lang="en-US" sz="2200" dirty="0">
                <a:solidFill>
                  <a:schemeClr val="accent1"/>
                </a:solidFill>
                <a:latin typeface="Arial" panose="020B0604020202020204" pitchFamily="34" charset="0"/>
                <a:cs typeface="Arial" panose="020B0604020202020204" pitchFamily="34" charset="0"/>
              </a:rPr>
              <a:t> makes them tick?  </a:t>
            </a:r>
            <a:r>
              <a:rPr lang="en-US" sz="2000" b="1" dirty="0">
                <a:solidFill>
                  <a:schemeClr val="accent5">
                    <a:lumMod val="50000"/>
                  </a:schemeClr>
                </a:solidFill>
                <a:latin typeface="Arial" panose="020B0604020202020204" pitchFamily="34" charset="0"/>
                <a:cs typeface="Arial" panose="020B0604020202020204" pitchFamily="34" charset="0"/>
              </a:rPr>
              <a:t>What</a:t>
            </a:r>
            <a:r>
              <a:rPr lang="en-US" sz="2200" dirty="0">
                <a:solidFill>
                  <a:schemeClr val="accent1"/>
                </a:solidFill>
                <a:latin typeface="Arial" panose="020B0604020202020204" pitchFamily="34" charset="0"/>
                <a:cs typeface="Arial" panose="020B0604020202020204" pitchFamily="34" charset="0"/>
              </a:rPr>
              <a:t> are their likes, dislikes, values, opinions, beliefs, motivations, attitudes, and interests</a:t>
            </a:r>
          </a:p>
          <a:p>
            <a:pPr marL="514350" indent="-457200">
              <a:lnSpc>
                <a:spcPct val="110000"/>
              </a:lnSpc>
              <a:spcBef>
                <a:spcPts val="0"/>
              </a:spcBef>
              <a:buFont typeface="+mj-lt"/>
              <a:buAutoNum type="arabicPeriod" startAt="4"/>
              <a:defRPr/>
            </a:pPr>
            <a:r>
              <a:rPr lang="en-US" sz="2200" b="1" dirty="0">
                <a:solidFill>
                  <a:schemeClr val="accent1"/>
                </a:solidFill>
                <a:latin typeface="Arial" panose="020B0604020202020204" pitchFamily="34" charset="0"/>
                <a:cs typeface="Arial" panose="020B0604020202020204" pitchFamily="34" charset="0"/>
              </a:rPr>
              <a:t>Buying Characteristics: </a:t>
            </a:r>
          </a:p>
          <a:p>
            <a:pPr marL="514350" indent="-457200">
              <a:spcBef>
                <a:spcPts val="0"/>
              </a:spcBef>
              <a:spcAft>
                <a:spcPts val="1200"/>
              </a:spcAft>
              <a:defRPr/>
            </a:pPr>
            <a:r>
              <a:rPr lang="en-US" sz="2000" b="1" dirty="0">
                <a:solidFill>
                  <a:schemeClr val="accent5">
                    <a:lumMod val="50000"/>
                  </a:schemeClr>
                </a:solidFill>
                <a:latin typeface="Arial" panose="020B0604020202020204" pitchFamily="34" charset="0"/>
                <a:cs typeface="Arial" panose="020B0604020202020204" pitchFamily="34" charset="0"/>
              </a:rPr>
              <a:t>Why</a:t>
            </a:r>
            <a:r>
              <a:rPr lang="en-US" sz="2200" dirty="0">
                <a:solidFill>
                  <a:schemeClr val="accent1"/>
                </a:solidFill>
                <a:latin typeface="Arial" panose="020B0604020202020204" pitchFamily="34" charset="0"/>
                <a:cs typeface="Arial" panose="020B0604020202020204" pitchFamily="34" charset="0"/>
              </a:rPr>
              <a:t> and </a:t>
            </a:r>
            <a:r>
              <a:rPr lang="en-US" sz="2000" b="1" dirty="0">
                <a:solidFill>
                  <a:schemeClr val="accent5">
                    <a:lumMod val="50000"/>
                  </a:schemeClr>
                </a:solidFill>
                <a:latin typeface="Arial" panose="020B0604020202020204" pitchFamily="34" charset="0"/>
                <a:cs typeface="Arial" panose="020B0604020202020204" pitchFamily="34" charset="0"/>
              </a:rPr>
              <a:t>how</a:t>
            </a:r>
            <a:r>
              <a:rPr lang="en-US" sz="2200" dirty="0">
                <a:solidFill>
                  <a:schemeClr val="accent1"/>
                </a:solidFill>
                <a:latin typeface="Arial" panose="020B0604020202020204" pitchFamily="34" charset="0"/>
                <a:cs typeface="Arial" panose="020B0604020202020204" pitchFamily="34" charset="0"/>
              </a:rPr>
              <a:t> often will they buy your product/service?</a:t>
            </a:r>
          </a:p>
          <a:p>
            <a:pPr marL="0" indent="0">
              <a:buNone/>
              <a:defRPr/>
            </a:pPr>
            <a:endParaRPr lang="en-US" b="1" dirty="0">
              <a:solidFill>
                <a:srgbClr val="0070C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9659154" y="94196"/>
            <a:ext cx="2426975" cy="1818305"/>
          </a:xfrm>
          <a:prstGeom prst="rect">
            <a:avLst/>
          </a:prstGeom>
        </p:spPr>
      </p:pic>
    </p:spTree>
    <p:extLst>
      <p:ext uri="{BB962C8B-B14F-4D97-AF65-F5344CB8AC3E}">
        <p14:creationId xmlns:p14="http://schemas.microsoft.com/office/powerpoint/2010/main" val="2944339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endParaRPr lang="en-US" dirty="0"/>
          </a:p>
        </p:txBody>
      </p:sp>
      <p:sp>
        <p:nvSpPr>
          <p:cNvPr id="6" name="Content Placeholder 5"/>
          <p:cNvSpPr>
            <a:spLocks noGrp="1"/>
          </p:cNvSpPr>
          <p:nvPr>
            <p:ph idx="1"/>
          </p:nvPr>
        </p:nvSpPr>
        <p:spPr>
          <a:xfrm>
            <a:off x="2589212" y="1152907"/>
            <a:ext cx="8915400" cy="4758315"/>
          </a:xfrm>
        </p:spPr>
        <p:txBody>
          <a:bodyPr/>
          <a:lstStyle/>
          <a:p>
            <a:pPr marL="514350" indent="-514350">
              <a:buFont typeface="+mj-lt"/>
              <a:buAutoNum type="arabicPeriod"/>
            </a:pPr>
            <a:endParaRPr lang="en-US" sz="2800" dirty="0"/>
          </a:p>
          <a:p>
            <a:pPr marL="514350" indent="-514350">
              <a:buFont typeface="+mj-lt"/>
              <a:buAutoNum type="arabicPeriod"/>
            </a:pPr>
            <a:r>
              <a:rPr lang="en-US" sz="2800" b="1" dirty="0">
                <a:solidFill>
                  <a:schemeClr val="accent3"/>
                </a:solidFill>
                <a:latin typeface="Arial" panose="020B0604020202020204" pitchFamily="34" charset="0"/>
                <a:cs typeface="Arial" panose="020B0604020202020204" pitchFamily="34" charset="0"/>
              </a:rPr>
              <a:t>If you are selling skateboards who would be your customer?</a:t>
            </a:r>
          </a:p>
          <a:p>
            <a:pPr marL="514350" indent="-514350">
              <a:buFont typeface="+mj-lt"/>
              <a:buAutoNum type="arabicPeriod"/>
            </a:pPr>
            <a:endParaRPr lang="en-US" alt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altLang="en-US" sz="2800" dirty="0">
                <a:latin typeface="Arial" panose="020B0604020202020204" pitchFamily="34" charset="0"/>
                <a:cs typeface="Arial" panose="020B0604020202020204" pitchFamily="34" charset="0"/>
              </a:rPr>
              <a:t>Create a market segment profile for a 3-on-3 Basketball Tournament to take place at a local basketball court.</a:t>
            </a:r>
            <a:br>
              <a:rPr lang="en-US" altLang="en-US" sz="2800" dirty="0">
                <a:latin typeface="Arial" panose="020B0604020202020204" pitchFamily="34" charset="0"/>
                <a:cs typeface="Arial" panose="020B0604020202020204" pitchFamily="34" charset="0"/>
              </a:rPr>
            </a:br>
            <a:endParaRPr lang="en-US" alt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473985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720622"/>
          </a:xfrm>
        </p:spPr>
        <p:txBody>
          <a:bodyPr>
            <a:normAutofit/>
          </a:bodyPr>
          <a:lstStyle/>
          <a:p>
            <a:r>
              <a:rPr lang="en-US" altLang="en-US" dirty="0"/>
              <a:t>Answer</a:t>
            </a:r>
            <a:br>
              <a:rPr lang="en-US" altLang="en-US" dirty="0"/>
            </a:br>
            <a:r>
              <a:rPr lang="en-US" altLang="en-US" dirty="0"/>
              <a:t>Males and females, ages 16-25, athletic and enjoys basketball, from the local community, has participated in recreational league, or camps for basketball</a:t>
            </a:r>
            <a:br>
              <a:rPr lang="en-US" altLang="en-US" dirty="0"/>
            </a:br>
            <a:br>
              <a:rPr lang="en-US" altLang="en-US"/>
            </a:b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363464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a Customer Profile</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4" name="Picture 3"/>
          <p:cNvPicPr>
            <a:picLocks noChangeAspect="1"/>
          </p:cNvPicPr>
          <p:nvPr/>
        </p:nvPicPr>
        <p:blipFill>
          <a:blip r:embed="rId2"/>
          <a:stretch>
            <a:fillRect/>
          </a:stretch>
        </p:blipFill>
        <p:spPr>
          <a:xfrm>
            <a:off x="749508" y="1439532"/>
            <a:ext cx="11107211" cy="5292967"/>
          </a:xfrm>
          <a:prstGeom prst="rect">
            <a:avLst/>
          </a:prstGeom>
        </p:spPr>
      </p:pic>
    </p:spTree>
    <p:extLst>
      <p:ext uri="{BB962C8B-B14F-4D97-AF65-F5344CB8AC3E}">
        <p14:creationId xmlns:p14="http://schemas.microsoft.com/office/powerpoint/2010/main" val="59352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B00433-B769-45D4-A43A-5E7B01E34754}"/>
              </a:ext>
            </a:extLst>
          </p:cNvPr>
          <p:cNvSpPr>
            <a:spLocks noGrp="1"/>
          </p:cNvSpPr>
          <p:nvPr>
            <p:ph type="title"/>
          </p:nvPr>
        </p:nvSpPr>
        <p:spPr>
          <a:xfrm>
            <a:off x="1843391" y="624110"/>
            <a:ext cx="9383408" cy="1280890"/>
          </a:xfrm>
        </p:spPr>
        <p:txBody>
          <a:bodyPr>
            <a:normAutofit/>
          </a:bodyPr>
          <a:lstStyle/>
          <a:p>
            <a:r>
              <a:rPr lang="en-US">
                <a:solidFill>
                  <a:schemeClr val="bg1"/>
                </a:solidFill>
              </a:rPr>
              <a:t>Market Research</a:t>
            </a:r>
          </a:p>
        </p:txBody>
      </p:sp>
      <p:sp>
        <p:nvSpPr>
          <p:cNvPr id="15"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a:extLst>
              <a:ext uri="{FF2B5EF4-FFF2-40B4-BE49-F238E27FC236}">
                <a16:creationId xmlns:a16="http://schemas.microsoft.com/office/drawing/2014/main" id="{AA5F3FBA-3553-488E-86FB-D2C0E1F4FE1D}"/>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a:t>
            </a:fld>
            <a:endParaRPr lang="en-US" sz="1900"/>
          </a:p>
        </p:txBody>
      </p:sp>
      <p:graphicFrame>
        <p:nvGraphicFramePr>
          <p:cNvPr id="6" name="Content Placeholder 2">
            <a:extLst>
              <a:ext uri="{FF2B5EF4-FFF2-40B4-BE49-F238E27FC236}">
                <a16:creationId xmlns:a16="http://schemas.microsoft.com/office/drawing/2014/main" id="{A9CC735E-531E-4ABC-8A1A-45A6E73ECAFC}"/>
              </a:ext>
            </a:extLst>
          </p:cNvPr>
          <p:cNvGraphicFramePr>
            <a:graphicFrameLocks noGrp="1"/>
          </p:cNvGraphicFramePr>
          <p:nvPr>
            <p:ph idx="1"/>
            <p:extLst>
              <p:ext uri="{D42A27DB-BD31-4B8C-83A1-F6EECF244321}">
                <p14:modId xmlns:p14="http://schemas.microsoft.com/office/powerpoint/2010/main" val="1649877661"/>
              </p:ext>
            </p:extLst>
          </p:nvPr>
        </p:nvGraphicFramePr>
        <p:xfrm>
          <a:off x="961012" y="2930804"/>
          <a:ext cx="10789028" cy="359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468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Customer Profile</a:t>
            </a:r>
            <a:br>
              <a:rPr lang="en-US" dirty="0"/>
            </a:br>
            <a:r>
              <a:rPr lang="en-US" dirty="0"/>
              <a:t>Your Town Assignment</a:t>
            </a:r>
          </a:p>
        </p:txBody>
      </p:sp>
      <p:sp>
        <p:nvSpPr>
          <p:cNvPr id="5" name="Content Placeholder 4"/>
          <p:cNvSpPr>
            <a:spLocks noGrp="1"/>
          </p:cNvSpPr>
          <p:nvPr>
            <p:ph idx="1"/>
          </p:nvPr>
        </p:nvSpPr>
        <p:spPr>
          <a:xfrm>
            <a:off x="1983346" y="2172236"/>
            <a:ext cx="9856116" cy="4292958"/>
          </a:xfrm>
        </p:spPr>
        <p:txBody>
          <a:bodyPr>
            <a:normAutofit/>
          </a:bodyPr>
          <a:lstStyle/>
          <a:p>
            <a:pPr lvl="0"/>
            <a:r>
              <a:rPr lang="en-US" sz="2200" dirty="0"/>
              <a:t>Study the information provided for the fictional town (“Your town”) that you have been given.</a:t>
            </a:r>
          </a:p>
          <a:p>
            <a:r>
              <a:rPr lang="en-US" sz="2200" dirty="0"/>
              <a:t>Create a </a:t>
            </a:r>
            <a:r>
              <a:rPr lang="en-US" sz="2200" b="1" dirty="0">
                <a:solidFill>
                  <a:schemeClr val="bg2">
                    <a:lumMod val="50000"/>
                  </a:schemeClr>
                </a:solidFill>
              </a:rPr>
              <a:t>“customer profile” </a:t>
            </a:r>
            <a:r>
              <a:rPr lang="en-US" sz="2200" dirty="0"/>
              <a:t>for this town. That is, how would you describe this town according to male vs. female population, income, education and occupation, etc.</a:t>
            </a:r>
          </a:p>
          <a:p>
            <a:r>
              <a:rPr lang="en-US" sz="2200" dirty="0"/>
              <a:t>What are </a:t>
            </a:r>
            <a:r>
              <a:rPr lang="en-US" sz="2200" b="1" dirty="0">
                <a:solidFill>
                  <a:schemeClr val="accent5">
                    <a:lumMod val="75000"/>
                  </a:schemeClr>
                </a:solidFill>
              </a:rPr>
              <a:t>two</a:t>
            </a:r>
            <a:r>
              <a:rPr lang="en-US" sz="2200" dirty="0">
                <a:solidFill>
                  <a:schemeClr val="accent5">
                    <a:lumMod val="75000"/>
                  </a:schemeClr>
                </a:solidFill>
              </a:rPr>
              <a:t> </a:t>
            </a:r>
            <a:r>
              <a:rPr lang="en-US" sz="2200" dirty="0"/>
              <a:t>examples of ventures that would be </a:t>
            </a:r>
            <a:r>
              <a:rPr lang="en-US" sz="2200" b="1" dirty="0">
                <a:solidFill>
                  <a:schemeClr val="accent6"/>
                </a:solidFill>
              </a:rPr>
              <a:t>successful</a:t>
            </a:r>
            <a:r>
              <a:rPr lang="en-US" sz="2200" dirty="0"/>
              <a:t> in this town? Explain your decisions using the information in the chart.</a:t>
            </a:r>
          </a:p>
          <a:p>
            <a:r>
              <a:rPr lang="en-US" sz="2200" dirty="0"/>
              <a:t>What are </a:t>
            </a:r>
            <a:r>
              <a:rPr lang="en-US" sz="2200" b="1" dirty="0">
                <a:solidFill>
                  <a:srgbClr val="FF9900"/>
                </a:solidFill>
              </a:rPr>
              <a:t>two</a:t>
            </a:r>
            <a:r>
              <a:rPr lang="en-US" sz="2200" dirty="0"/>
              <a:t> examples of ventures that would </a:t>
            </a:r>
            <a:r>
              <a:rPr lang="en-US" sz="2200" b="1" dirty="0">
                <a:solidFill>
                  <a:srgbClr val="00B0F0"/>
                </a:solidFill>
              </a:rPr>
              <a:t>not be successful </a:t>
            </a:r>
            <a:r>
              <a:rPr lang="en-US" sz="2200" dirty="0"/>
              <a:t>in this town? Explain your decisions using the information in the chart.</a:t>
            </a:r>
          </a:p>
          <a:p>
            <a:endParaRPr lang="en-US" sz="2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543799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54E27926-1B1B-43E1-B66E-BCD3D722D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4FCF62FB-9690-4C28-8794-1D59EC65F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540279" y="1795849"/>
            <a:ext cx="3778870" cy="3114818"/>
          </a:xfrm>
        </p:spPr>
        <p:txBody>
          <a:bodyPr vert="horz" lIns="91440" tIns="45720" rIns="91440" bIns="45720" rtlCol="0" anchor="b">
            <a:normAutofit/>
          </a:bodyPr>
          <a:lstStyle/>
          <a:p>
            <a:r>
              <a:rPr lang="en-US">
                <a:solidFill>
                  <a:srgbClr val="FEFFFF"/>
                </a:solidFill>
              </a:rPr>
              <a:t>Competitive Analysis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144" r="1"/>
          <a:stretch/>
        </p:blipFill>
        <p:spPr>
          <a:xfrm>
            <a:off x="4639732" y="10"/>
            <a:ext cx="7552267" cy="6857990"/>
          </a:xfrm>
          <a:prstGeom prst="rect">
            <a:avLst/>
          </a:prstGeom>
        </p:spPr>
      </p:pic>
      <p:sp>
        <p:nvSpPr>
          <p:cNvPr id="48" name="Freeform 5">
            <a:extLst>
              <a:ext uri="{FF2B5EF4-FFF2-40B4-BE49-F238E27FC236}">
                <a16:creationId xmlns:a16="http://schemas.microsoft.com/office/drawing/2014/main" id="{72E9BF2B-2D1E-41E3-ADDD-4CBCC1A6A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Text Placeholder 5"/>
          <p:cNvSpPr>
            <a:spLocks noGrp="1"/>
          </p:cNvSpPr>
          <p:nvPr>
            <p:ph type="body" idx="1"/>
          </p:nvPr>
        </p:nvSpPr>
        <p:spPr>
          <a:xfrm>
            <a:off x="540279" y="5189400"/>
            <a:ext cx="3778870" cy="544260"/>
          </a:xfrm>
        </p:spPr>
        <p:txBody>
          <a:bodyPr vert="horz" lIns="91440" tIns="45720" rIns="91440" bIns="45720" rtlCol="0" anchor="ctr">
            <a:normAutofit/>
          </a:bodyPr>
          <a:lstStyle/>
          <a:p>
            <a:endParaRPr lang="en-US" sz="1800">
              <a:solidFill>
                <a:srgbClr val="FEFFFF"/>
              </a:solidFill>
            </a:endParaRPr>
          </a:p>
        </p:txBody>
      </p:sp>
      <p:sp>
        <p:nvSpPr>
          <p:cNvPr id="4" name="Slide Number Placeholder 3"/>
          <p:cNvSpPr>
            <a:spLocks noGrp="1"/>
          </p:cNvSpPr>
          <p:nvPr>
            <p:ph type="sldNum" sz="quarter" idx="12"/>
          </p:nvPr>
        </p:nvSpPr>
        <p:spPr>
          <a:xfrm>
            <a:off x="4242486" y="5202719"/>
            <a:ext cx="650510" cy="517624"/>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21</a:t>
            </a:fld>
            <a:endParaRPr lang="en-US"/>
          </a:p>
        </p:txBody>
      </p:sp>
    </p:spTree>
    <p:extLst>
      <p:ext uri="{BB962C8B-B14F-4D97-AF65-F5344CB8AC3E}">
        <p14:creationId xmlns:p14="http://schemas.microsoft.com/office/powerpoint/2010/main" val="306799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Purpose of the Competitive Analysis</a:t>
            </a:r>
          </a:p>
        </p:txBody>
      </p:sp>
      <p:sp>
        <p:nvSpPr>
          <p:cNvPr id="6" name="Content Placeholder 5"/>
          <p:cNvSpPr>
            <a:spLocks noGrp="1"/>
          </p:cNvSpPr>
          <p:nvPr>
            <p:ph idx="1"/>
          </p:nvPr>
        </p:nvSpPr>
        <p:spPr>
          <a:xfrm>
            <a:off x="1430849" y="1904999"/>
            <a:ext cx="10193033" cy="4721087"/>
          </a:xfrm>
        </p:spPr>
        <p:txBody>
          <a:bodyPr>
            <a:normAutofit/>
          </a:bodyPr>
          <a:lstStyle/>
          <a:p>
            <a:pPr>
              <a:spcAft>
                <a:spcPts val="1200"/>
              </a:spcAft>
            </a:pPr>
            <a:r>
              <a:rPr lang="en-US" altLang="en-US" sz="2800" dirty="0">
                <a:latin typeface="Arial" panose="020B0604020202020204" pitchFamily="34" charset="0"/>
                <a:cs typeface="Arial" panose="020B0604020202020204" pitchFamily="34" charset="0"/>
              </a:rPr>
              <a:t>It can uncover </a:t>
            </a:r>
            <a:r>
              <a:rPr lang="en-US" altLang="en-US" sz="2800" b="1" dirty="0">
                <a:solidFill>
                  <a:srgbClr val="0070C0"/>
                </a:solidFill>
                <a:latin typeface="Arial" panose="020B0604020202020204" pitchFamily="34" charset="0"/>
                <a:cs typeface="Arial" panose="020B0604020202020204" pitchFamily="34" charset="0"/>
              </a:rPr>
              <a:t>new business opportunities</a:t>
            </a:r>
            <a:r>
              <a:rPr lang="en-US" altLang="en-US" sz="2800" dirty="0">
                <a:latin typeface="Arial" panose="020B0604020202020204" pitchFamily="34" charset="0"/>
                <a:cs typeface="Arial" panose="020B0604020202020204" pitchFamily="34" charset="0"/>
              </a:rPr>
              <a:t> by pinpointing where customer needs are not yet being met.</a:t>
            </a:r>
          </a:p>
          <a:p>
            <a:pPr>
              <a:spcAft>
                <a:spcPts val="1200"/>
              </a:spcAft>
            </a:pPr>
            <a:r>
              <a:rPr lang="en-US" altLang="en-US" sz="2800" dirty="0">
                <a:latin typeface="Arial" panose="020B0604020202020204" pitchFamily="34" charset="0"/>
                <a:cs typeface="Arial" panose="020B0604020202020204" pitchFamily="34" charset="0"/>
              </a:rPr>
              <a:t>It explains the market positions of a company’s </a:t>
            </a:r>
            <a:r>
              <a:rPr lang="en-US" altLang="en-US" sz="2800" b="1" dirty="0">
                <a:solidFill>
                  <a:schemeClr val="accent1"/>
                </a:solidFill>
                <a:latin typeface="Arial" panose="020B0604020202020204" pitchFamily="34" charset="0"/>
                <a:cs typeface="Arial" panose="020B0604020202020204" pitchFamily="34" charset="0"/>
              </a:rPr>
              <a:t>direct</a:t>
            </a:r>
            <a:r>
              <a:rPr lang="en-US" altLang="en-US" sz="2800" dirty="0">
                <a:latin typeface="Arial" panose="020B0604020202020204" pitchFamily="34" charset="0"/>
                <a:cs typeface="Arial" panose="020B0604020202020204" pitchFamily="34" charset="0"/>
              </a:rPr>
              <a:t> and </a:t>
            </a:r>
            <a:r>
              <a:rPr lang="en-US" altLang="en-US" sz="2800" b="1" dirty="0">
                <a:solidFill>
                  <a:schemeClr val="accent1"/>
                </a:solidFill>
                <a:latin typeface="Arial" panose="020B0604020202020204" pitchFamily="34" charset="0"/>
                <a:cs typeface="Arial" panose="020B0604020202020204" pitchFamily="34" charset="0"/>
              </a:rPr>
              <a:t>indirect</a:t>
            </a:r>
            <a:r>
              <a:rPr lang="en-US" altLang="en-US" sz="2800" dirty="0">
                <a:latin typeface="Arial" panose="020B0604020202020204" pitchFamily="34" charset="0"/>
                <a:cs typeface="Arial" panose="020B0604020202020204" pitchFamily="34" charset="0"/>
              </a:rPr>
              <a:t> competitors.</a:t>
            </a:r>
          </a:p>
          <a:p>
            <a:pPr lvl="1"/>
            <a:r>
              <a:rPr lang="en-US" altLang="en-US" sz="2400" b="1" dirty="0">
                <a:solidFill>
                  <a:schemeClr val="accent1"/>
                </a:solidFill>
                <a:latin typeface="Arial" panose="020B0604020202020204" pitchFamily="34" charset="0"/>
                <a:cs typeface="Arial" panose="020B0604020202020204" pitchFamily="34" charset="0"/>
              </a:rPr>
              <a:t>Direct Competitors</a:t>
            </a:r>
            <a:r>
              <a:rPr lang="en-US" altLang="en-US" sz="2400" dirty="0">
                <a:latin typeface="Arial" panose="020B0604020202020204" pitchFamily="34" charset="0"/>
                <a:cs typeface="Arial" panose="020B0604020202020204" pitchFamily="34" charset="0"/>
              </a:rPr>
              <a:t> – Offer </a:t>
            </a:r>
            <a:r>
              <a:rPr lang="en-US" altLang="en-US" sz="2400" b="1" dirty="0">
                <a:solidFill>
                  <a:srgbClr val="0070C0"/>
                </a:solidFill>
                <a:latin typeface="Arial" panose="020B0604020202020204" pitchFamily="34" charset="0"/>
                <a:cs typeface="Arial" panose="020B0604020202020204" pitchFamily="34" charset="0"/>
              </a:rPr>
              <a:t>similar </a:t>
            </a:r>
            <a:r>
              <a:rPr lang="en-US" altLang="en-US" sz="2400" dirty="0">
                <a:latin typeface="Arial" panose="020B0604020202020204" pitchFamily="34" charset="0"/>
                <a:cs typeface="Arial" panose="020B0604020202020204" pitchFamily="34" charset="0"/>
              </a:rPr>
              <a:t>products (e.g. You want to buy a chocolate bar, all chocolate bars on the market are direct competitors)</a:t>
            </a:r>
          </a:p>
          <a:p>
            <a:pPr lvl="1"/>
            <a:r>
              <a:rPr lang="en-US" altLang="en-US" sz="2400" b="1" dirty="0">
                <a:solidFill>
                  <a:schemeClr val="accent1"/>
                </a:solidFill>
                <a:latin typeface="Arial" panose="020B0604020202020204" pitchFamily="34" charset="0"/>
                <a:cs typeface="Arial" panose="020B0604020202020204" pitchFamily="34" charset="0"/>
              </a:rPr>
              <a:t>Indirect Competitors</a:t>
            </a:r>
            <a:r>
              <a:rPr lang="en-US" altLang="en-US" sz="2400" dirty="0">
                <a:latin typeface="Arial" panose="020B0604020202020204" pitchFamily="34" charset="0"/>
                <a:cs typeface="Arial" panose="020B0604020202020204" pitchFamily="34" charset="0"/>
              </a:rPr>
              <a:t> – Offer </a:t>
            </a:r>
            <a:r>
              <a:rPr lang="en-US" altLang="en-US" sz="2400" b="1" dirty="0">
                <a:solidFill>
                  <a:srgbClr val="00B050"/>
                </a:solidFill>
                <a:latin typeface="Arial" panose="020B0604020202020204" pitchFamily="34" charset="0"/>
                <a:cs typeface="Arial" panose="020B0604020202020204" pitchFamily="34" charset="0"/>
              </a:rPr>
              <a:t>close substitutes </a:t>
            </a:r>
            <a:r>
              <a:rPr lang="en-US" altLang="en-US" sz="2400" dirty="0">
                <a:latin typeface="Arial" panose="020B0604020202020204" pitchFamily="34" charset="0"/>
                <a:cs typeface="Arial" panose="020B0604020202020204" pitchFamily="34" charset="0"/>
              </a:rPr>
              <a:t>that meet the same basic need (a bag of chips or some other snack that costs the same as the bar)</a:t>
            </a:r>
          </a:p>
          <a:p>
            <a:pPr>
              <a:spcAft>
                <a:spcPts val="1200"/>
              </a:spcAft>
            </a:pPr>
            <a:endParaRPr lang="en-US" alt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33260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89212" y="1152907"/>
            <a:ext cx="8915400" cy="4758315"/>
          </a:xfrm>
        </p:spPr>
        <p:txBody>
          <a:bodyPr>
            <a:normAutofit/>
          </a:bodyPr>
          <a:lstStyle/>
          <a:p>
            <a:r>
              <a:rPr lang="en-US" altLang="en-US" sz="2800" b="1" dirty="0">
                <a:solidFill>
                  <a:srgbClr val="FF0000"/>
                </a:solidFill>
                <a:latin typeface="Arial" panose="020B0604020202020204" pitchFamily="34" charset="0"/>
                <a:cs typeface="Arial" panose="020B0604020202020204" pitchFamily="34" charset="0"/>
              </a:rPr>
              <a:t>Direct Competition</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 Products that are similar. </a:t>
            </a:r>
          </a:p>
          <a:p>
            <a:pPr marL="0" indent="0">
              <a:buNone/>
            </a:pPr>
            <a:endParaRPr lang="en-US" altLang="en-US" sz="2800" dirty="0">
              <a:latin typeface="Arial" panose="020B0604020202020204" pitchFamily="34" charset="0"/>
              <a:cs typeface="Arial" panose="020B0604020202020204" pitchFamily="34" charset="0"/>
            </a:endParaRPr>
          </a:p>
          <a:p>
            <a:r>
              <a:rPr lang="en-US" altLang="en-US" sz="2800" b="1" dirty="0">
                <a:solidFill>
                  <a:srgbClr val="00B050"/>
                </a:solidFill>
                <a:latin typeface="Arial" panose="020B0604020202020204" pitchFamily="34" charset="0"/>
                <a:cs typeface="Arial" panose="020B0604020202020204" pitchFamily="34" charset="0"/>
              </a:rPr>
              <a:t>Indirect Competition</a:t>
            </a:r>
            <a:r>
              <a:rPr lang="en-US" altLang="en-US" sz="2800" dirty="0">
                <a:solidFill>
                  <a:srgbClr val="00B050"/>
                </a:solidFill>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 all the other products that you could buy for the price of a bottle of water, e.g. a chocolate bar</a:t>
            </a:r>
          </a:p>
          <a:p>
            <a:endParaRPr lang="en-US" altLang="en-US" sz="2800" dirty="0"/>
          </a:p>
          <a:p>
            <a:endParaRPr lang="en-US" altLang="en-US" sz="2800" dirty="0"/>
          </a:p>
          <a:p>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23</a:t>
            </a:fld>
            <a:endParaRPr lang="en-US" dirty="0"/>
          </a:p>
        </p:txBody>
      </p:sp>
      <p:grpSp>
        <p:nvGrpSpPr>
          <p:cNvPr id="8" name="Group 10"/>
          <p:cNvGrpSpPr>
            <a:grpSpLocks/>
          </p:cNvGrpSpPr>
          <p:nvPr/>
        </p:nvGrpSpPr>
        <p:grpSpPr bwMode="auto">
          <a:xfrm>
            <a:off x="3072861" y="3900492"/>
            <a:ext cx="2671763" cy="1951037"/>
            <a:chOff x="3630" y="2704"/>
            <a:chExt cx="1683" cy="1667"/>
          </a:xfrm>
        </p:grpSpPr>
        <p:pic>
          <p:nvPicPr>
            <p:cNvPr id="9" name="Picture 11" descr="cokebo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 y="2784"/>
              <a:ext cx="94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epsi-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 y="2704"/>
              <a:ext cx="612"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4081" y="3931071"/>
            <a:ext cx="2133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3558636" y="5903053"/>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dirty="0">
                <a:solidFill>
                  <a:srgbClr val="FF0000"/>
                </a:solidFill>
              </a:rPr>
              <a:t>Direct</a:t>
            </a:r>
          </a:p>
        </p:txBody>
      </p:sp>
      <p:sp>
        <p:nvSpPr>
          <p:cNvPr id="15" name="TextBox 3"/>
          <p:cNvSpPr txBox="1">
            <a:spLocks noChangeArrowheads="1"/>
          </p:cNvSpPr>
          <p:nvPr/>
        </p:nvSpPr>
        <p:spPr bwMode="auto">
          <a:xfrm>
            <a:off x="8084081" y="6003057"/>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dirty="0">
                <a:solidFill>
                  <a:srgbClr val="00B050"/>
                </a:solidFill>
              </a:rPr>
              <a:t>Indirect</a:t>
            </a:r>
          </a:p>
        </p:txBody>
      </p:sp>
    </p:spTree>
    <p:extLst>
      <p:ext uri="{BB962C8B-B14F-4D97-AF65-F5344CB8AC3E}">
        <p14:creationId xmlns:p14="http://schemas.microsoft.com/office/powerpoint/2010/main" val="2730224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Analysis</a:t>
            </a:r>
          </a:p>
        </p:txBody>
      </p:sp>
      <p:sp>
        <p:nvSpPr>
          <p:cNvPr id="3" name="Content Placeholder 2"/>
          <p:cNvSpPr>
            <a:spLocks noGrp="1"/>
          </p:cNvSpPr>
          <p:nvPr>
            <p:ph idx="1"/>
          </p:nvPr>
        </p:nvSpPr>
        <p:spPr>
          <a:xfrm>
            <a:off x="2589212" y="1519707"/>
            <a:ext cx="8915400" cy="4391515"/>
          </a:xfrm>
        </p:spPr>
        <p:txBody>
          <a:bodyPr>
            <a:normAutofit/>
          </a:bodyPr>
          <a:lstStyle/>
          <a:p>
            <a:pPr marL="850900" indent="-850900"/>
            <a:r>
              <a:rPr lang="en-US" altLang="en-US" sz="2400" dirty="0"/>
              <a:t>You must identify your </a:t>
            </a:r>
            <a:r>
              <a:rPr lang="en-US" altLang="en-US" sz="2400" b="1" dirty="0">
                <a:solidFill>
                  <a:srgbClr val="0070C0"/>
                </a:solidFill>
              </a:rPr>
              <a:t>top</a:t>
            </a:r>
            <a:r>
              <a:rPr lang="en-US" altLang="en-US" sz="2400" dirty="0"/>
              <a:t> </a:t>
            </a:r>
            <a:r>
              <a:rPr lang="en-US" altLang="en-US" sz="2400" b="1" dirty="0">
                <a:solidFill>
                  <a:srgbClr val="00B050"/>
                </a:solidFill>
              </a:rPr>
              <a:t>direct</a:t>
            </a:r>
            <a:r>
              <a:rPr lang="en-US" altLang="en-US" sz="2400" dirty="0">
                <a:solidFill>
                  <a:schemeClr val="accent1"/>
                </a:solidFill>
              </a:rPr>
              <a:t> competitor</a:t>
            </a:r>
            <a:r>
              <a:rPr lang="en-US" altLang="en-US" sz="2400" dirty="0"/>
              <a:t> and your </a:t>
            </a:r>
            <a:r>
              <a:rPr lang="en-US" altLang="en-US" sz="2400" b="1" dirty="0">
                <a:solidFill>
                  <a:srgbClr val="0070C0"/>
                </a:solidFill>
              </a:rPr>
              <a:t>top</a:t>
            </a:r>
            <a:r>
              <a:rPr lang="en-US" altLang="en-US" sz="2400" dirty="0"/>
              <a:t> </a:t>
            </a:r>
            <a:r>
              <a:rPr lang="en-US" altLang="en-US" sz="2400" b="1" dirty="0">
                <a:solidFill>
                  <a:srgbClr val="00B050"/>
                </a:solidFill>
              </a:rPr>
              <a:t>indirect</a:t>
            </a:r>
            <a:r>
              <a:rPr lang="en-US" altLang="en-US" sz="2400" dirty="0">
                <a:solidFill>
                  <a:schemeClr val="accent1"/>
                </a:solidFill>
              </a:rPr>
              <a:t> competitor</a:t>
            </a:r>
          </a:p>
          <a:p>
            <a:pPr marL="850900" indent="-850900"/>
            <a:r>
              <a:rPr lang="en-US" altLang="en-US" sz="2400" dirty="0"/>
              <a:t>State the </a:t>
            </a:r>
            <a:r>
              <a:rPr lang="en-US" altLang="en-US" sz="2400" b="1" u="sng" dirty="0">
                <a:solidFill>
                  <a:srgbClr val="00B050"/>
                </a:solidFill>
              </a:rPr>
              <a:t>locations</a:t>
            </a:r>
            <a:r>
              <a:rPr lang="en-US" altLang="en-US" sz="2400" dirty="0">
                <a:solidFill>
                  <a:srgbClr val="00B050"/>
                </a:solidFill>
              </a:rPr>
              <a:t> </a:t>
            </a:r>
            <a:r>
              <a:rPr lang="en-US" altLang="en-US" sz="2400" dirty="0"/>
              <a:t>of your top competitors and the number of years in business.</a:t>
            </a:r>
          </a:p>
          <a:p>
            <a:pPr marL="850900" indent="-850900"/>
            <a:r>
              <a:rPr lang="en-US" altLang="en-US" sz="2400" dirty="0"/>
              <a:t>Describe the </a:t>
            </a:r>
            <a:r>
              <a:rPr lang="en-US" altLang="en-US" sz="2400" b="1" u="sng" dirty="0">
                <a:solidFill>
                  <a:schemeClr val="accent6">
                    <a:lumMod val="75000"/>
                  </a:schemeClr>
                </a:solidFill>
              </a:rPr>
              <a:t>primary markets</a:t>
            </a:r>
            <a:r>
              <a:rPr lang="en-US" altLang="en-US" sz="2400" b="1" dirty="0">
                <a:solidFill>
                  <a:schemeClr val="accent6">
                    <a:lumMod val="75000"/>
                  </a:schemeClr>
                </a:solidFill>
              </a:rPr>
              <a:t> </a:t>
            </a:r>
            <a:r>
              <a:rPr lang="en-US" altLang="en-US" sz="2400" dirty="0"/>
              <a:t>or market segments that your competitors serve.</a:t>
            </a:r>
          </a:p>
          <a:p>
            <a:pPr marL="850900" indent="-850900">
              <a:defRPr/>
            </a:pPr>
            <a:r>
              <a:rPr lang="en-US" sz="2400" dirty="0"/>
              <a:t>Describe what they </a:t>
            </a:r>
            <a:r>
              <a:rPr lang="en-US" sz="2400" dirty="0">
                <a:solidFill>
                  <a:srgbClr val="C00000"/>
                </a:solidFill>
              </a:rPr>
              <a:t>offer</a:t>
            </a:r>
            <a:r>
              <a:rPr lang="en-US" sz="2400" dirty="0"/>
              <a:t> your target market and any overwhelming strengths and weaknesses they have</a:t>
            </a:r>
          </a:p>
          <a:p>
            <a:pPr marL="850900" indent="-850900">
              <a:defRPr/>
            </a:pPr>
            <a:r>
              <a:rPr lang="en-US" sz="2400" dirty="0"/>
              <a:t>	Explain what </a:t>
            </a:r>
            <a:r>
              <a:rPr lang="en-US" sz="2400" b="1" dirty="0">
                <a:solidFill>
                  <a:srgbClr val="00B050"/>
                </a:solidFill>
              </a:rPr>
              <a:t>you</a:t>
            </a:r>
            <a:r>
              <a:rPr lang="en-US" sz="2400" dirty="0"/>
              <a:t> will do </a:t>
            </a:r>
            <a:r>
              <a:rPr lang="en-US" sz="2400" b="1" dirty="0">
                <a:solidFill>
                  <a:srgbClr val="00B050"/>
                </a:solidFill>
              </a:rPr>
              <a:t>better</a:t>
            </a:r>
          </a:p>
          <a:p>
            <a:pPr marL="0" indent="0">
              <a:buNone/>
            </a:pPr>
            <a:endParaRPr lang="en-US" altLang="en-US" sz="2400" dirty="0"/>
          </a:p>
          <a:p>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007898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3650279" cy="1259894"/>
          </a:xfrm>
        </p:spPr>
        <p:txBody>
          <a:bodyPr>
            <a:normAutofit/>
          </a:bodyPr>
          <a:lstStyle/>
          <a:p>
            <a:r>
              <a:rPr lang="en-US">
                <a:solidFill>
                  <a:schemeClr val="tx1"/>
                </a:solidFill>
              </a:rPr>
              <a:t>SWOT Analysis</a:t>
            </a:r>
          </a:p>
        </p:txBody>
      </p:sp>
      <p:sp>
        <p:nvSpPr>
          <p:cNvPr id="3" name="Content Placeholder 2"/>
          <p:cNvSpPr>
            <a:spLocks noGrp="1"/>
          </p:cNvSpPr>
          <p:nvPr>
            <p:ph idx="1"/>
          </p:nvPr>
        </p:nvSpPr>
        <p:spPr>
          <a:xfrm>
            <a:off x="649225" y="2133600"/>
            <a:ext cx="3650278" cy="3759253"/>
          </a:xfrm>
        </p:spPr>
        <p:txBody>
          <a:bodyPr>
            <a:normAutofit/>
          </a:bodyPr>
          <a:lstStyle/>
          <a:p>
            <a:pPr marL="0" indent="0">
              <a:buClr>
                <a:srgbClr val="F5FC24"/>
              </a:buClr>
              <a:buNone/>
            </a:pPr>
            <a:r>
              <a:rPr lang="en-US" altLang="en-US" sz="2400" dirty="0">
                <a:latin typeface="Arial" panose="020B0604020202020204" pitchFamily="34" charset="0"/>
                <a:cs typeface="Arial" panose="020B0604020202020204" pitchFamily="34" charset="0"/>
              </a:rPr>
              <a:t>You must </a:t>
            </a:r>
            <a:r>
              <a:rPr lang="en-US" altLang="en-US" sz="2400">
                <a:latin typeface="Arial" panose="020B0604020202020204" pitchFamily="34" charset="0"/>
                <a:cs typeface="Arial" panose="020B0604020202020204" pitchFamily="34" charset="0"/>
              </a:rPr>
              <a:t>complete a </a:t>
            </a:r>
            <a:r>
              <a:rPr lang="en-US" altLang="en-US" sz="2400" b="1">
                <a:latin typeface="Arial" panose="020B0604020202020204" pitchFamily="34" charset="0"/>
                <a:cs typeface="Arial" panose="020B0604020202020204" pitchFamily="34" charset="0"/>
              </a:rPr>
              <a:t>SWOT</a:t>
            </a:r>
            <a:r>
              <a:rPr lang="en-US" altLang="en-US" sz="240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analysis for your own company</a:t>
            </a:r>
          </a:p>
          <a:p>
            <a:pPr>
              <a:buClr>
                <a:srgbClr val="F5FC24"/>
              </a:buClr>
              <a:buNone/>
            </a:pPr>
            <a:endParaRPr lang="en-US" altLang="en-US" dirty="0">
              <a:latin typeface="Arial" panose="020B0604020202020204" pitchFamily="34" charset="0"/>
              <a:cs typeface="Arial" panose="020B0604020202020204" pitchFamily="34" charset="0"/>
            </a:endParaRPr>
          </a:p>
          <a:p>
            <a:pPr>
              <a:buClr>
                <a:srgbClr val="F5FC24"/>
              </a:buClr>
              <a:buNone/>
            </a:pPr>
            <a:r>
              <a:rPr lang="en-US" alt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D57F1E4F-1CFF-5643-939E-217C01CDF565}" type="slidenum">
              <a:rPr lang="en-US" sz="1900">
                <a:solidFill>
                  <a:schemeClr val="tx1"/>
                </a:solidFill>
              </a:rPr>
              <a:pPr>
                <a:lnSpc>
                  <a:spcPct val="90000"/>
                </a:lnSpc>
                <a:spcAft>
                  <a:spcPts val="600"/>
                </a:spcAft>
              </a:pPr>
              <a:t>25</a:t>
            </a:fld>
            <a:endParaRPr lang="en-US" sz="190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66" r="-1" b="7954"/>
          <a:stretch/>
        </p:blipFill>
        <p:spPr>
          <a:xfrm>
            <a:off x="4619543" y="10"/>
            <a:ext cx="7572457" cy="6857990"/>
          </a:xfrm>
          <a:prstGeom prst="rect">
            <a:avLst/>
          </a:prstGeom>
        </p:spPr>
      </p:pic>
    </p:spTree>
    <p:extLst>
      <p:ext uri="{BB962C8B-B14F-4D97-AF65-F5344CB8AC3E}">
        <p14:creationId xmlns:p14="http://schemas.microsoft.com/office/powerpoint/2010/main" val="3902652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7669" y="624110"/>
            <a:ext cx="4137059" cy="1280890"/>
          </a:xfrm>
        </p:spPr>
        <p:txBody>
          <a:bodyPr>
            <a:normAutofit/>
          </a:bodyPr>
          <a:lstStyle/>
          <a:p>
            <a:r>
              <a:rPr lang="en-US" altLang="en-US" sz="3200" b="1" u="sng"/>
              <a:t>S</a:t>
            </a:r>
            <a:r>
              <a:rPr lang="en-US" altLang="en-US" sz="3200"/>
              <a:t>trengths &amp; </a:t>
            </a:r>
            <a:r>
              <a:rPr lang="en-US" altLang="en-US" sz="3200" b="1" u="sng"/>
              <a:t>W</a:t>
            </a:r>
            <a:r>
              <a:rPr lang="en-US" altLang="en-US" sz="3200"/>
              <a:t>eaknesses</a:t>
            </a:r>
            <a:endParaRPr lang="en-US" sz="3200"/>
          </a:p>
        </p:txBody>
      </p:sp>
      <p:sp>
        <p:nvSpPr>
          <p:cNvPr id="4" name="Slide Number Placeholder 3"/>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26</a:t>
            </a:fld>
            <a:endParaRPr lang="en-US" sz="1900"/>
          </a:p>
        </p:txBody>
      </p:sp>
      <p:sp>
        <p:nvSpPr>
          <p:cNvPr id="3" name="Content Placeholder 2"/>
          <p:cNvSpPr>
            <a:spLocks noGrp="1"/>
          </p:cNvSpPr>
          <p:nvPr>
            <p:ph idx="1"/>
          </p:nvPr>
        </p:nvSpPr>
        <p:spPr>
          <a:xfrm>
            <a:off x="1066800" y="1905000"/>
            <a:ext cx="5730240" cy="4450080"/>
          </a:xfrm>
        </p:spPr>
        <p:txBody>
          <a:bodyPr>
            <a:normAutofit/>
          </a:bodyPr>
          <a:lstStyle/>
          <a:p>
            <a:pPr marL="0" indent="0">
              <a:buNone/>
            </a:pPr>
            <a:r>
              <a:rPr lang="en-CA" sz="2400" dirty="0">
                <a:solidFill>
                  <a:srgbClr val="000000"/>
                </a:solidFill>
                <a:latin typeface="Arial" panose="020B0604020202020204" pitchFamily="34" charset="0"/>
                <a:cs typeface="Arial" panose="020B0604020202020204" pitchFamily="34" charset="0"/>
              </a:rPr>
              <a:t>In SWOT, strengths and weaknesses are </a:t>
            </a:r>
            <a:r>
              <a:rPr lang="en-CA" sz="2400" b="1" dirty="0">
                <a:solidFill>
                  <a:srgbClr val="000000"/>
                </a:solidFill>
                <a:latin typeface="Arial" panose="020B0604020202020204" pitchFamily="34" charset="0"/>
                <a:cs typeface="Arial" panose="020B0604020202020204" pitchFamily="34" charset="0"/>
              </a:rPr>
              <a:t>internal</a:t>
            </a:r>
            <a:r>
              <a:rPr lang="en-CA" sz="2400" dirty="0">
                <a:solidFill>
                  <a:srgbClr val="000000"/>
                </a:solidFill>
                <a:latin typeface="Arial" panose="020B0604020202020204" pitchFamily="34" charset="0"/>
                <a:cs typeface="Arial" panose="020B0604020202020204" pitchFamily="34" charset="0"/>
              </a:rPr>
              <a:t> factors. For example:  A </a:t>
            </a:r>
            <a:r>
              <a:rPr lang="en-CA" sz="2400" b="1" dirty="0">
                <a:solidFill>
                  <a:srgbClr val="000000"/>
                </a:solidFill>
                <a:latin typeface="Arial" panose="020B0604020202020204" pitchFamily="34" charset="0"/>
                <a:cs typeface="Arial" panose="020B0604020202020204" pitchFamily="34" charset="0"/>
              </a:rPr>
              <a:t>strength</a:t>
            </a:r>
            <a:r>
              <a:rPr lang="en-CA" sz="2400" dirty="0">
                <a:solidFill>
                  <a:srgbClr val="000000"/>
                </a:solidFill>
                <a:latin typeface="Arial" panose="020B0604020202020204" pitchFamily="34" charset="0"/>
                <a:cs typeface="Arial" panose="020B0604020202020204" pitchFamily="34" charset="0"/>
              </a:rPr>
              <a:t> could be: </a:t>
            </a:r>
          </a:p>
          <a:p>
            <a:pPr lvl="0"/>
            <a:r>
              <a:rPr lang="en-CA" sz="2400" dirty="0">
                <a:solidFill>
                  <a:srgbClr val="000000"/>
                </a:solidFill>
                <a:latin typeface="Arial" panose="020B0604020202020204" pitchFamily="34" charset="0"/>
                <a:cs typeface="Arial" panose="020B0604020202020204" pitchFamily="34" charset="0"/>
              </a:rPr>
              <a:t>your specialist marketing expertise. </a:t>
            </a:r>
          </a:p>
          <a:p>
            <a:pPr lvl="0"/>
            <a:r>
              <a:rPr lang="en-CA" sz="2400" dirty="0">
                <a:solidFill>
                  <a:srgbClr val="000000"/>
                </a:solidFill>
                <a:latin typeface="Arial" panose="020B0604020202020204" pitchFamily="34" charset="0"/>
                <a:cs typeface="Arial" panose="020B0604020202020204" pitchFamily="34" charset="0"/>
              </a:rPr>
              <a:t>a new, innovative product or service</a:t>
            </a:r>
          </a:p>
          <a:p>
            <a:pPr lvl="0"/>
            <a:r>
              <a:rPr lang="en-CA" sz="2400" dirty="0">
                <a:solidFill>
                  <a:srgbClr val="000000"/>
                </a:solidFill>
                <a:latin typeface="Arial" panose="020B0604020202020204" pitchFamily="34" charset="0"/>
                <a:cs typeface="Arial" panose="020B0604020202020204" pitchFamily="34" charset="0"/>
              </a:rPr>
              <a:t>location of your business</a:t>
            </a:r>
          </a:p>
          <a:p>
            <a:pPr lvl="0"/>
            <a:r>
              <a:rPr lang="en-CA" sz="2400" dirty="0">
                <a:solidFill>
                  <a:srgbClr val="000000"/>
                </a:solidFill>
                <a:latin typeface="Arial" panose="020B0604020202020204" pitchFamily="34" charset="0"/>
                <a:cs typeface="Arial" panose="020B0604020202020204" pitchFamily="34" charset="0"/>
              </a:rPr>
              <a:t>quality processes and procedures </a:t>
            </a:r>
          </a:p>
          <a:p>
            <a:pPr lvl="0"/>
            <a:r>
              <a:rPr lang="en-CA" sz="2400" dirty="0">
                <a:solidFill>
                  <a:srgbClr val="000000"/>
                </a:solidFill>
                <a:latin typeface="Arial" panose="020B0604020202020204" pitchFamily="34" charset="0"/>
                <a:cs typeface="Arial" panose="020B0604020202020204" pitchFamily="34" charset="0"/>
              </a:rPr>
              <a:t>any other aspect of your business that adds value to your product or service.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479724"/>
            <a:ext cx="4457706" cy="4413129"/>
          </a:xfrm>
          <a:prstGeom prst="rect">
            <a:avLst/>
          </a:prstGeom>
        </p:spPr>
      </p:pic>
    </p:spTree>
    <p:extLst>
      <p:ext uri="{BB962C8B-B14F-4D97-AF65-F5344CB8AC3E}">
        <p14:creationId xmlns:p14="http://schemas.microsoft.com/office/powerpoint/2010/main" val="316433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US" altLang="en-US" b="1" u="sng"/>
              <a:t>S</a:t>
            </a:r>
            <a:r>
              <a:rPr lang="en-US" altLang="en-US"/>
              <a:t>trengths &amp; </a:t>
            </a:r>
            <a:r>
              <a:rPr lang="en-US" altLang="en-US" b="1" u="sng"/>
              <a:t>W</a:t>
            </a:r>
            <a:r>
              <a:rPr lang="en-US" altLang="en-US"/>
              <a:t>eaknesses</a:t>
            </a:r>
            <a:endParaRPr lang="en-US" dirty="0"/>
          </a:p>
        </p:txBody>
      </p:sp>
      <p:sp>
        <p:nvSpPr>
          <p:cNvPr id="4" name="Slide Number Placeholder 3"/>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27</a:t>
            </a:fld>
            <a:endParaRPr lang="en-US" sz="1900"/>
          </a:p>
        </p:txBody>
      </p:sp>
      <p:sp>
        <p:nvSpPr>
          <p:cNvPr id="3" name="Content Placeholder 2"/>
          <p:cNvSpPr>
            <a:spLocks noGrp="1"/>
          </p:cNvSpPr>
          <p:nvPr>
            <p:ph idx="1"/>
          </p:nvPr>
        </p:nvSpPr>
        <p:spPr>
          <a:xfrm>
            <a:off x="1767840" y="1539240"/>
            <a:ext cx="6656493" cy="4371982"/>
          </a:xfrm>
        </p:spPr>
        <p:txBody>
          <a:bodyPr>
            <a:normAutofit/>
          </a:bodyPr>
          <a:lstStyle/>
          <a:p>
            <a:pPr marL="0" indent="0">
              <a:buNone/>
            </a:pPr>
            <a:r>
              <a:rPr lang="en-CA" sz="2400" dirty="0">
                <a:latin typeface="Arial" panose="020B0604020202020204" pitchFamily="34" charset="0"/>
                <a:cs typeface="Arial" panose="020B0604020202020204" pitchFamily="34" charset="0"/>
              </a:rPr>
              <a:t>A </a:t>
            </a:r>
            <a:r>
              <a:rPr lang="en-CA" sz="2400" b="1" dirty="0">
                <a:latin typeface="Arial" panose="020B0604020202020204" pitchFamily="34" charset="0"/>
                <a:cs typeface="Arial" panose="020B0604020202020204" pitchFamily="34" charset="0"/>
              </a:rPr>
              <a:t>weakness</a:t>
            </a:r>
            <a:r>
              <a:rPr lang="en-CA" sz="2400" dirty="0">
                <a:latin typeface="Arial" panose="020B0604020202020204" pitchFamily="34" charset="0"/>
                <a:cs typeface="Arial" panose="020B0604020202020204" pitchFamily="34" charset="0"/>
              </a:rPr>
              <a:t> could be: </a:t>
            </a:r>
          </a:p>
          <a:p>
            <a:pPr lvl="0"/>
            <a:r>
              <a:rPr lang="en-CA" sz="2400" dirty="0">
                <a:latin typeface="Arial" panose="020B0604020202020204" pitchFamily="34" charset="0"/>
                <a:cs typeface="Arial" panose="020B0604020202020204" pitchFamily="34" charset="0"/>
              </a:rPr>
              <a:t>lack of marketing expertise</a:t>
            </a:r>
          </a:p>
          <a:p>
            <a:pPr lvl="0"/>
            <a:r>
              <a:rPr lang="en-CA" sz="2400" dirty="0">
                <a:latin typeface="Arial" panose="020B0604020202020204" pitchFamily="34" charset="0"/>
                <a:cs typeface="Arial" panose="020B0604020202020204" pitchFamily="34" charset="0"/>
              </a:rPr>
              <a:t>undifferentiated (common) products or services (i.e. in relation to your competitors)</a:t>
            </a:r>
          </a:p>
          <a:p>
            <a:pPr lvl="0"/>
            <a:r>
              <a:rPr lang="en-CA" sz="2400" dirty="0">
                <a:latin typeface="Arial" panose="020B0604020202020204" pitchFamily="34" charset="0"/>
                <a:cs typeface="Arial" panose="020B0604020202020204" pitchFamily="34" charset="0"/>
              </a:rPr>
              <a:t>location of your business</a:t>
            </a:r>
          </a:p>
          <a:p>
            <a:pPr lvl="0"/>
            <a:r>
              <a:rPr lang="en-CA" sz="2400" dirty="0">
                <a:latin typeface="Arial" panose="020B0604020202020204" pitchFamily="34" charset="0"/>
                <a:cs typeface="Arial" panose="020B0604020202020204" pitchFamily="34" charset="0"/>
              </a:rPr>
              <a:t>poor quality goods or services</a:t>
            </a:r>
          </a:p>
          <a:p>
            <a:pPr lvl="0"/>
            <a:r>
              <a:rPr lang="en-CA" sz="2400" dirty="0">
                <a:latin typeface="Arial" panose="020B0604020202020204" pitchFamily="34" charset="0"/>
                <a:cs typeface="Arial" panose="020B0604020202020204" pitchFamily="34" charset="0"/>
              </a:rPr>
              <a:t>damaged reputation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452" y="2576279"/>
            <a:ext cx="2873159" cy="2844427"/>
          </a:xfrm>
          <a:prstGeom prst="rect">
            <a:avLst/>
          </a:prstGeom>
        </p:spPr>
      </p:pic>
    </p:spTree>
    <p:extLst>
      <p:ext uri="{BB962C8B-B14F-4D97-AF65-F5344CB8AC3E}">
        <p14:creationId xmlns:p14="http://schemas.microsoft.com/office/powerpoint/2010/main" val="419929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1" u="sng" dirty="0"/>
              <a:t>O</a:t>
            </a:r>
            <a:r>
              <a:rPr lang="en-US" altLang="en-US" sz="4400" dirty="0"/>
              <a:t>pportunities&amp; </a:t>
            </a:r>
            <a:r>
              <a:rPr lang="en-US" altLang="en-US" sz="4400" b="1" u="sng" dirty="0"/>
              <a:t>T</a:t>
            </a:r>
            <a:r>
              <a:rPr lang="en-US" altLang="en-US" sz="4400" dirty="0"/>
              <a:t>hreats</a:t>
            </a:r>
            <a:endParaRPr lang="en-US" dirty="0"/>
          </a:p>
        </p:txBody>
      </p:sp>
      <p:sp>
        <p:nvSpPr>
          <p:cNvPr id="3" name="Content Placeholder 2"/>
          <p:cNvSpPr>
            <a:spLocks noGrp="1"/>
          </p:cNvSpPr>
          <p:nvPr>
            <p:ph idx="1"/>
          </p:nvPr>
        </p:nvSpPr>
        <p:spPr>
          <a:xfrm>
            <a:off x="2589212" y="2133600"/>
            <a:ext cx="8915400" cy="3777622"/>
          </a:xfrm>
        </p:spPr>
        <p:txBody>
          <a:bodyPr>
            <a:normAutofit/>
          </a:bodyPr>
          <a:lstStyle/>
          <a:p>
            <a:pPr marL="0" indent="0">
              <a:buNone/>
            </a:pPr>
            <a:r>
              <a:rPr lang="en-CA" sz="2400" dirty="0">
                <a:latin typeface="Arial" panose="020B0604020202020204" pitchFamily="34" charset="0"/>
                <a:cs typeface="Arial" panose="020B0604020202020204" pitchFamily="34" charset="0"/>
              </a:rPr>
              <a:t>Opportunities and threats are </a:t>
            </a:r>
            <a:r>
              <a:rPr lang="en-CA" sz="2400" b="1" dirty="0">
                <a:latin typeface="Arial" panose="020B0604020202020204" pitchFamily="34" charset="0"/>
                <a:cs typeface="Arial" panose="020B0604020202020204" pitchFamily="34" charset="0"/>
              </a:rPr>
              <a:t>external</a:t>
            </a:r>
            <a:r>
              <a:rPr lang="en-CA" sz="2400" dirty="0">
                <a:latin typeface="Arial" panose="020B0604020202020204" pitchFamily="34" charset="0"/>
                <a:cs typeface="Arial" panose="020B0604020202020204" pitchFamily="34" charset="0"/>
              </a:rPr>
              <a:t> factors. For example: An</a:t>
            </a:r>
            <a:r>
              <a:rPr lang="en-CA" sz="2400" b="1" dirty="0">
                <a:latin typeface="Arial" panose="020B0604020202020204" pitchFamily="34" charset="0"/>
                <a:cs typeface="Arial" panose="020B0604020202020204" pitchFamily="34" charset="0"/>
              </a:rPr>
              <a:t> opportunity</a:t>
            </a:r>
            <a:r>
              <a:rPr lang="en-CA" sz="2400" dirty="0">
                <a:latin typeface="Arial" panose="020B0604020202020204" pitchFamily="34" charset="0"/>
                <a:cs typeface="Arial" panose="020B0604020202020204" pitchFamily="34" charset="0"/>
              </a:rPr>
              <a:t> could be: </a:t>
            </a:r>
          </a:p>
          <a:p>
            <a:pPr lvl="0"/>
            <a:r>
              <a:rPr lang="en-CA" sz="2400" dirty="0">
                <a:latin typeface="Arial" panose="020B0604020202020204" pitchFamily="34" charset="0"/>
                <a:cs typeface="Arial" panose="020B0604020202020204" pitchFamily="34" charset="0"/>
              </a:rPr>
              <a:t>a developing market such as the Internet. </a:t>
            </a:r>
          </a:p>
          <a:p>
            <a:pPr lvl="0"/>
            <a:r>
              <a:rPr lang="en-CA" sz="2400" dirty="0">
                <a:latin typeface="Arial" panose="020B0604020202020204" pitchFamily="34" charset="0"/>
                <a:cs typeface="Arial" panose="020B0604020202020204" pitchFamily="34" charset="0"/>
              </a:rPr>
              <a:t>mergers, joint ventures or strategic alliances</a:t>
            </a:r>
          </a:p>
          <a:p>
            <a:pPr lvl="0"/>
            <a:r>
              <a:rPr lang="en-CA" sz="2400" dirty="0">
                <a:latin typeface="Arial" panose="020B0604020202020204" pitchFamily="34" charset="0"/>
                <a:cs typeface="Arial" panose="020B0604020202020204" pitchFamily="34" charset="0"/>
              </a:rPr>
              <a:t>moving into new market segments that offer improved profits</a:t>
            </a:r>
          </a:p>
          <a:p>
            <a:pPr lvl="0"/>
            <a:r>
              <a:rPr lang="en-CA" sz="2400" dirty="0">
                <a:latin typeface="Arial" panose="020B0604020202020204" pitchFamily="34" charset="0"/>
                <a:cs typeface="Arial" panose="020B0604020202020204" pitchFamily="34" charset="0"/>
              </a:rPr>
              <a:t>a new international market</a:t>
            </a:r>
          </a:p>
          <a:p>
            <a:pPr lvl="0"/>
            <a:r>
              <a:rPr lang="en-CA" sz="2400" dirty="0">
                <a:latin typeface="Arial" panose="020B0604020202020204" pitchFamily="34" charset="0"/>
                <a:cs typeface="Arial" panose="020B0604020202020204" pitchFamily="34" charset="0"/>
              </a:rPr>
              <a:t>a market vacated by an ineffective competitor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302" y="5070473"/>
            <a:ext cx="1559396" cy="1543802"/>
          </a:xfrm>
          <a:prstGeom prst="rect">
            <a:avLst/>
          </a:prstGeom>
        </p:spPr>
      </p:pic>
    </p:spTree>
    <p:extLst>
      <p:ext uri="{BB962C8B-B14F-4D97-AF65-F5344CB8AC3E}">
        <p14:creationId xmlns:p14="http://schemas.microsoft.com/office/powerpoint/2010/main" val="2316899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1" u="sng" dirty="0"/>
              <a:t>O</a:t>
            </a:r>
            <a:r>
              <a:rPr lang="en-US" altLang="en-US" sz="4400" dirty="0"/>
              <a:t>pportunities&amp; </a:t>
            </a:r>
            <a:r>
              <a:rPr lang="en-US" altLang="en-US" sz="4400" b="1" u="sng" dirty="0"/>
              <a:t>T</a:t>
            </a:r>
            <a:r>
              <a:rPr lang="en-US" altLang="en-US" sz="4400" dirty="0"/>
              <a:t>hreats</a:t>
            </a:r>
            <a:endParaRPr lang="en-US" dirty="0"/>
          </a:p>
        </p:txBody>
      </p:sp>
      <p:sp>
        <p:nvSpPr>
          <p:cNvPr id="3" name="Content Placeholder 2"/>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A </a:t>
            </a:r>
            <a:r>
              <a:rPr lang="en-CA" sz="2400" b="1" dirty="0">
                <a:latin typeface="Arial" panose="020B0604020202020204" pitchFamily="34" charset="0"/>
                <a:cs typeface="Arial" panose="020B0604020202020204" pitchFamily="34" charset="0"/>
              </a:rPr>
              <a:t>threat</a:t>
            </a:r>
            <a:r>
              <a:rPr lang="en-CA" sz="2400" dirty="0">
                <a:latin typeface="Arial" panose="020B0604020202020204" pitchFamily="34" charset="0"/>
                <a:cs typeface="Arial" panose="020B0604020202020204" pitchFamily="34" charset="0"/>
              </a:rPr>
              <a:t> could be: </a:t>
            </a:r>
          </a:p>
          <a:p>
            <a:pPr lvl="0"/>
            <a:r>
              <a:rPr lang="en-CA" sz="2400" dirty="0">
                <a:latin typeface="Arial" panose="020B0604020202020204" pitchFamily="34" charset="0"/>
                <a:cs typeface="Arial" panose="020B0604020202020204" pitchFamily="34" charset="0"/>
              </a:rPr>
              <a:t>a new competitor in your home market</a:t>
            </a:r>
          </a:p>
          <a:p>
            <a:pPr lvl="0"/>
            <a:r>
              <a:rPr lang="en-CA" sz="2400" dirty="0">
                <a:latin typeface="Arial" panose="020B0604020202020204" pitchFamily="34" charset="0"/>
                <a:cs typeface="Arial" panose="020B0604020202020204" pitchFamily="34" charset="0"/>
              </a:rPr>
              <a:t>price wars with competitors</a:t>
            </a:r>
          </a:p>
          <a:p>
            <a:pPr lvl="0"/>
            <a:r>
              <a:rPr lang="en-CA" sz="2400" dirty="0">
                <a:latin typeface="Arial" panose="020B0604020202020204" pitchFamily="34" charset="0"/>
                <a:cs typeface="Arial" panose="020B0604020202020204" pitchFamily="34" charset="0"/>
              </a:rPr>
              <a:t>a competitor has a new, innovative product or service</a:t>
            </a:r>
          </a:p>
          <a:p>
            <a:pPr lvl="0"/>
            <a:r>
              <a:rPr lang="en-CA" sz="2400" dirty="0">
                <a:latin typeface="Arial" panose="020B0604020202020204" pitchFamily="34" charset="0"/>
                <a:cs typeface="Arial" panose="020B0604020202020204" pitchFamily="34" charset="0"/>
              </a:rPr>
              <a:t>competitors have superior access to channels of distribution</a:t>
            </a:r>
          </a:p>
          <a:p>
            <a:r>
              <a:rPr lang="en-CA" sz="2400" dirty="0">
                <a:latin typeface="Arial" panose="020B0604020202020204" pitchFamily="34" charset="0"/>
                <a:cs typeface="Arial" panose="020B0604020202020204" pitchFamily="34" charset="0"/>
              </a:rPr>
              <a:t>taxation is introduced on your product or service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302" y="5070473"/>
            <a:ext cx="1559396" cy="1543802"/>
          </a:xfrm>
          <a:prstGeom prst="rect">
            <a:avLst/>
          </a:prstGeom>
        </p:spPr>
      </p:pic>
    </p:spTree>
    <p:extLst>
      <p:ext uri="{BB962C8B-B14F-4D97-AF65-F5344CB8AC3E}">
        <p14:creationId xmlns:p14="http://schemas.microsoft.com/office/powerpoint/2010/main" val="352747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Research is used to:</a:t>
            </a:r>
          </a:p>
        </p:txBody>
      </p:sp>
      <p:sp>
        <p:nvSpPr>
          <p:cNvPr id="3" name="Content Placeholder 2"/>
          <p:cNvSpPr>
            <a:spLocks noGrp="1"/>
          </p:cNvSpPr>
          <p:nvPr>
            <p:ph idx="1"/>
          </p:nvPr>
        </p:nvSpPr>
        <p:spPr>
          <a:xfrm>
            <a:off x="1606731" y="1558343"/>
            <a:ext cx="9897881" cy="5164429"/>
          </a:xfrm>
        </p:spPr>
        <p:txBody>
          <a:bodyPr>
            <a:normAutofit/>
          </a:bodyPr>
          <a:lstStyle/>
          <a:p>
            <a:pPr lvl="1">
              <a:lnSpc>
                <a:spcPct val="90000"/>
              </a:lnSpc>
            </a:pPr>
            <a:r>
              <a:rPr lang="en-US" altLang="en-US" sz="2400" dirty="0">
                <a:latin typeface="Arial" panose="020B0604020202020204" pitchFamily="34" charset="0"/>
                <a:cs typeface="Arial" panose="020B0604020202020204" pitchFamily="34" charset="0"/>
              </a:rPr>
              <a:t>Provide data about customers, products, services, prices, location, what promotions to use, etc.</a:t>
            </a:r>
          </a:p>
          <a:p>
            <a:pPr lvl="1">
              <a:lnSpc>
                <a:spcPct val="90000"/>
              </a:lnSpc>
            </a:pPr>
            <a:r>
              <a:rPr lang="en-US" altLang="en-US" sz="2400" dirty="0">
                <a:latin typeface="Arial" panose="020B0604020202020204" pitchFamily="34" charset="0"/>
                <a:cs typeface="Arial" panose="020B0604020202020204" pitchFamily="34" charset="0"/>
              </a:rPr>
              <a:t>Help project future sales</a:t>
            </a:r>
          </a:p>
          <a:p>
            <a:pPr lvl="1">
              <a:lnSpc>
                <a:spcPct val="90000"/>
              </a:lnSpc>
            </a:pPr>
            <a:r>
              <a:rPr lang="en-US" altLang="en-US" sz="2400" dirty="0">
                <a:latin typeface="Arial" panose="020B0604020202020204" pitchFamily="34" charset="0"/>
                <a:cs typeface="Arial" panose="020B0604020202020204" pitchFamily="34" charset="0"/>
              </a:rPr>
              <a:t>Tell entrepreneurs what products or services are in demand</a:t>
            </a:r>
          </a:p>
          <a:p>
            <a:pPr lvl="1">
              <a:lnSpc>
                <a:spcPct val="90000"/>
              </a:lnSpc>
            </a:pPr>
            <a:r>
              <a:rPr lang="en-US" altLang="en-US" sz="2400" dirty="0">
                <a:latin typeface="Arial" panose="020B0604020202020204" pitchFamily="34" charset="0"/>
                <a:cs typeface="Arial" panose="020B0604020202020204" pitchFamily="34" charset="0"/>
              </a:rPr>
              <a:t>Help the Entrepreneur refine and adapt their products or services</a:t>
            </a:r>
          </a:p>
          <a:p>
            <a:pPr lvl="1">
              <a:lnSpc>
                <a:spcPct val="90000"/>
              </a:lnSpc>
            </a:pPr>
            <a:r>
              <a:rPr lang="en-US" altLang="en-US" sz="2400" dirty="0">
                <a:latin typeface="Arial" panose="020B0604020202020204" pitchFamily="34" charset="0"/>
                <a:cs typeface="Arial" panose="020B0604020202020204" pitchFamily="34" charset="0"/>
              </a:rPr>
              <a:t>Provide information on how your competitors are doing</a:t>
            </a:r>
          </a:p>
          <a:p>
            <a:r>
              <a:rPr lang="en-US" dirty="0">
                <a:hlinkClick r:id="rId3"/>
              </a:rPr>
              <a:t>Sleeping bag coats for the homeless</a:t>
            </a:r>
            <a:endParaRPr lang="en-US" dirty="0"/>
          </a:p>
          <a:p>
            <a:r>
              <a:rPr lang="en-US" dirty="0">
                <a:hlinkClick r:id="rId4"/>
              </a:rPr>
              <a:t>Ted talk on Sleeping Bag Coat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344389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1" u="sng" dirty="0"/>
              <a:t>O</a:t>
            </a:r>
            <a:r>
              <a:rPr lang="en-US" altLang="en-US" sz="4400" dirty="0"/>
              <a:t>pportunities&amp; </a:t>
            </a:r>
            <a:r>
              <a:rPr lang="en-US" altLang="en-US" sz="4400" b="1" u="sng" dirty="0"/>
              <a:t>T</a:t>
            </a:r>
            <a:r>
              <a:rPr lang="en-US" altLang="en-US" sz="4400" dirty="0"/>
              <a:t>hreats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CA" sz="2400" b="1" dirty="0">
                <a:latin typeface="Arial" panose="020B0604020202020204" pitchFamily="34" charset="0"/>
                <a:cs typeface="Arial" panose="020B0604020202020204" pitchFamily="34" charset="0"/>
              </a:rPr>
              <a:t>Threat</a:t>
            </a:r>
            <a:r>
              <a:rPr lang="en-CA" sz="2400" dirty="0">
                <a:latin typeface="Arial" panose="020B0604020202020204" pitchFamily="34" charset="0"/>
                <a:cs typeface="Arial" panose="020B0604020202020204" pitchFamily="34" charset="0"/>
              </a:rPr>
              <a:t>: What is the law???</a:t>
            </a:r>
          </a:p>
          <a:p>
            <a:pPr lvl="0"/>
            <a:r>
              <a:rPr lang="en-CA" sz="2400" dirty="0">
                <a:latin typeface="Arial" panose="020B0604020202020204" pitchFamily="34" charset="0"/>
                <a:cs typeface="Arial" panose="020B0604020202020204" pitchFamily="34" charset="0"/>
              </a:rPr>
              <a:t>There are laws but then there are also by-laws</a:t>
            </a:r>
          </a:p>
          <a:p>
            <a:pPr lvl="0"/>
            <a:r>
              <a:rPr lang="en-CA" sz="2400" dirty="0">
                <a:latin typeface="Arial" panose="020B0604020202020204" pitchFamily="34" charset="0"/>
                <a:cs typeface="Arial" panose="020B0604020202020204" pitchFamily="34" charset="0"/>
              </a:rPr>
              <a:t>What are the laws surrounding food trucks?</a:t>
            </a:r>
          </a:p>
          <a:p>
            <a:pPr lvl="0"/>
            <a:r>
              <a:rPr lang="en-CA" sz="2400" dirty="0">
                <a:latin typeface="Arial" panose="020B0604020202020204" pitchFamily="34" charset="0"/>
                <a:cs typeface="Arial" panose="020B0604020202020204" pitchFamily="34" charset="0"/>
              </a:rPr>
              <a:t>What are the laws surrounding food handling?</a:t>
            </a:r>
          </a:p>
          <a:p>
            <a:pPr lvl="0"/>
            <a:r>
              <a:rPr lang="en-CA" sz="2400" dirty="0">
                <a:latin typeface="Arial" panose="020B0604020202020204" pitchFamily="34" charset="0"/>
                <a:cs typeface="Arial" panose="020B0604020202020204" pitchFamily="34" charset="0"/>
              </a:rPr>
              <a:t>Businesses that involve animals?</a:t>
            </a:r>
          </a:p>
          <a:p>
            <a:pPr lvl="1"/>
            <a:r>
              <a:rPr lang="en-CA" sz="2200" dirty="0">
                <a:latin typeface="Arial" panose="020B0604020202020204" pitchFamily="34" charset="0"/>
                <a:cs typeface="Arial" panose="020B0604020202020204" pitchFamily="34" charset="0"/>
              </a:rPr>
              <a:t>Old Quebec: no more horse drawn buggies</a:t>
            </a:r>
          </a:p>
          <a:p>
            <a:pPr lvl="0"/>
            <a:endParaRPr lang="en-CA" sz="2400" dirty="0">
              <a:latin typeface="Arial" panose="020B0604020202020204" pitchFamily="34" charset="0"/>
              <a:cs typeface="Arial" panose="020B0604020202020204" pitchFamily="34" charset="0"/>
            </a:endParaRPr>
          </a:p>
          <a:p>
            <a:pPr lvl="0"/>
            <a:r>
              <a:rPr lang="en-CA" sz="2400" b="1" dirty="0">
                <a:solidFill>
                  <a:srgbClr val="0F7111"/>
                </a:solidFill>
                <a:latin typeface="Arial" panose="020B0604020202020204" pitchFamily="34" charset="0"/>
                <a:cs typeface="Arial" panose="020B0604020202020204" pitchFamily="34" charset="0"/>
              </a:rPr>
              <a:t>Jones Soda Case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382" y="3409199"/>
            <a:ext cx="1559396" cy="1543802"/>
          </a:xfrm>
          <a:prstGeom prst="rect">
            <a:avLst/>
          </a:prstGeom>
        </p:spPr>
      </p:pic>
    </p:spTree>
    <p:extLst>
      <p:ext uri="{BB962C8B-B14F-4D97-AF65-F5344CB8AC3E}">
        <p14:creationId xmlns:p14="http://schemas.microsoft.com/office/powerpoint/2010/main" val="2485417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0A8D5F-8789-4B0D-A209-909E1ACA6C66}"/>
              </a:ext>
            </a:extLst>
          </p:cNvPr>
          <p:cNvSpPr>
            <a:spLocks noGrp="1"/>
          </p:cNvSpPr>
          <p:nvPr>
            <p:ph type="title"/>
          </p:nvPr>
        </p:nvSpPr>
        <p:spPr>
          <a:xfrm>
            <a:off x="1843391" y="624110"/>
            <a:ext cx="9383408" cy="1280890"/>
          </a:xfrm>
        </p:spPr>
        <p:txBody>
          <a:bodyPr>
            <a:normAutofit/>
          </a:bodyPr>
          <a:lstStyle/>
          <a:p>
            <a:r>
              <a:rPr lang="en-US">
                <a:solidFill>
                  <a:schemeClr val="bg1"/>
                </a:solidFill>
              </a:rPr>
              <a:t>Research can be Qualitative or Quantitative</a:t>
            </a:r>
          </a:p>
        </p:txBody>
      </p:sp>
      <p:sp>
        <p:nvSpPr>
          <p:cNvPr id="15"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a:extLst>
              <a:ext uri="{FF2B5EF4-FFF2-40B4-BE49-F238E27FC236}">
                <a16:creationId xmlns:a16="http://schemas.microsoft.com/office/drawing/2014/main" id="{6010DD16-8863-40F2-8C82-87487ADB5B6E}"/>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4</a:t>
            </a:fld>
            <a:endParaRPr lang="en-US" sz="1900"/>
          </a:p>
        </p:txBody>
      </p:sp>
      <p:graphicFrame>
        <p:nvGraphicFramePr>
          <p:cNvPr id="6" name="Content Placeholder 2">
            <a:extLst>
              <a:ext uri="{FF2B5EF4-FFF2-40B4-BE49-F238E27FC236}">
                <a16:creationId xmlns:a16="http://schemas.microsoft.com/office/drawing/2014/main" id="{C45F1E25-4C1F-4C64-AB99-6FF0133BAD5D}"/>
              </a:ext>
            </a:extLst>
          </p:cNvPr>
          <p:cNvGraphicFramePr>
            <a:graphicFrameLocks noGrp="1"/>
          </p:cNvGraphicFramePr>
          <p:nvPr>
            <p:ph idx="1"/>
            <p:extLst>
              <p:ext uri="{D42A27DB-BD31-4B8C-83A1-F6EECF244321}">
                <p14:modId xmlns:p14="http://schemas.microsoft.com/office/powerpoint/2010/main" val="2637602332"/>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237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FA7677-0E77-4A89-92B6-C9B12E1E25B4}"/>
              </a:ext>
            </a:extLst>
          </p:cNvPr>
          <p:cNvSpPr>
            <a:spLocks noGrp="1"/>
          </p:cNvSpPr>
          <p:nvPr>
            <p:ph type="title"/>
          </p:nvPr>
        </p:nvSpPr>
        <p:spPr>
          <a:xfrm>
            <a:off x="1794897" y="624110"/>
            <a:ext cx="9712998" cy="1280890"/>
          </a:xfrm>
        </p:spPr>
        <p:txBody>
          <a:bodyPr>
            <a:normAutofit/>
          </a:bodyPr>
          <a:lstStyle/>
          <a:p>
            <a:r>
              <a:rPr lang="en-US" dirty="0"/>
              <a:t>Example of Quantitative Market Research Results for fast food chains</a:t>
            </a:r>
          </a:p>
        </p:txBody>
      </p:sp>
      <p:sp>
        <p:nvSpPr>
          <p:cNvPr id="12" name="Rectangle 11">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a:extLst>
              <a:ext uri="{FF2B5EF4-FFF2-40B4-BE49-F238E27FC236}">
                <a16:creationId xmlns:a16="http://schemas.microsoft.com/office/drawing/2014/main" id="{EF8935A1-DB6A-4CC1-BC31-481244730FD1}"/>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5</a:t>
            </a:fld>
            <a:endParaRPr lang="en-US" sz="1900"/>
          </a:p>
        </p:txBody>
      </p:sp>
      <p:graphicFrame>
        <p:nvGraphicFramePr>
          <p:cNvPr id="5" name="Content Placeholder 4">
            <a:extLst>
              <a:ext uri="{FF2B5EF4-FFF2-40B4-BE49-F238E27FC236}">
                <a16:creationId xmlns:a16="http://schemas.microsoft.com/office/drawing/2014/main" id="{29E71E9A-8337-4532-A704-C0BAD4CA024C}"/>
              </a:ext>
            </a:extLst>
          </p:cNvPr>
          <p:cNvGraphicFramePr>
            <a:graphicFrameLocks noGrp="1"/>
          </p:cNvGraphicFramePr>
          <p:nvPr>
            <p:ph idx="1"/>
            <p:extLst>
              <p:ext uri="{D42A27DB-BD31-4B8C-83A1-F6EECF244321}">
                <p14:modId xmlns:p14="http://schemas.microsoft.com/office/powerpoint/2010/main" val="2647685896"/>
              </p:ext>
            </p:extLst>
          </p:nvPr>
        </p:nvGraphicFramePr>
        <p:xfrm>
          <a:off x="2168263" y="2222983"/>
          <a:ext cx="8240672" cy="3653946"/>
        </p:xfrm>
        <a:graphic>
          <a:graphicData uri="http://schemas.openxmlformats.org/drawingml/2006/table">
            <a:tbl>
              <a:tblPr firstRow="1" firstCol="1" bandRow="1"/>
              <a:tblGrid>
                <a:gridCol w="3666377">
                  <a:extLst>
                    <a:ext uri="{9D8B030D-6E8A-4147-A177-3AD203B41FA5}">
                      <a16:colId xmlns:a16="http://schemas.microsoft.com/office/drawing/2014/main" val="1038076102"/>
                    </a:ext>
                  </a:extLst>
                </a:gridCol>
                <a:gridCol w="1093420">
                  <a:extLst>
                    <a:ext uri="{9D8B030D-6E8A-4147-A177-3AD203B41FA5}">
                      <a16:colId xmlns:a16="http://schemas.microsoft.com/office/drawing/2014/main" val="1852109675"/>
                    </a:ext>
                  </a:extLst>
                </a:gridCol>
                <a:gridCol w="1294035">
                  <a:extLst>
                    <a:ext uri="{9D8B030D-6E8A-4147-A177-3AD203B41FA5}">
                      <a16:colId xmlns:a16="http://schemas.microsoft.com/office/drawing/2014/main" val="636614055"/>
                    </a:ext>
                  </a:extLst>
                </a:gridCol>
                <a:gridCol w="1093420">
                  <a:extLst>
                    <a:ext uri="{9D8B030D-6E8A-4147-A177-3AD203B41FA5}">
                      <a16:colId xmlns:a16="http://schemas.microsoft.com/office/drawing/2014/main" val="2277712753"/>
                    </a:ext>
                  </a:extLst>
                </a:gridCol>
                <a:gridCol w="1093420">
                  <a:extLst>
                    <a:ext uri="{9D8B030D-6E8A-4147-A177-3AD203B41FA5}">
                      <a16:colId xmlns:a16="http://schemas.microsoft.com/office/drawing/2014/main" val="2288898809"/>
                    </a:ext>
                  </a:extLst>
                </a:gridCol>
              </a:tblGrid>
              <a:tr h="699130">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Results in %’s</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Brand A</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Brand</a:t>
                      </a:r>
                    </a:p>
                    <a:p>
                      <a:pPr marL="0" marR="0" algn="ctr">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 B</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Brand C</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Brand D</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552293"/>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Lots of locations</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5</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15</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50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30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332050"/>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Good menu range</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70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50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20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95081"/>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I like their food</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65</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50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30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296010"/>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Great value</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20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30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50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30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588871"/>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I eat there weekly or more</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15</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30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978336"/>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Never go there</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25</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40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94006"/>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Good corporate citizen</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20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70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8382"/>
                  </a:ext>
                </a:extLst>
              </a:tr>
              <a:tr h="369352">
                <a:tc>
                  <a:txBody>
                    <a:bodyPr/>
                    <a:lstStyle/>
                    <a:p>
                      <a:pPr marL="0" marR="0">
                        <a:spcBef>
                          <a:spcPts val="0"/>
                        </a:spcBef>
                        <a:spcAft>
                          <a:spcPts val="0"/>
                        </a:spcAft>
                      </a:pPr>
                      <a:r>
                        <a:rPr lang="en-US" sz="2200" b="1">
                          <a:effectLst/>
                          <a:latin typeface="Arial" panose="020B0604020202020204" pitchFamily="34" charset="0"/>
                          <a:ea typeface="Times New Roman" panose="02020603050405020304" pitchFamily="18" charset="0"/>
                          <a:cs typeface="Arial" panose="020B0604020202020204" pitchFamily="34" charset="0"/>
                        </a:rPr>
                        <a:t>My preferred choice</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50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20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20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10</a:t>
                      </a:r>
                    </a:p>
                  </a:txBody>
                  <a:tcPr marL="74200" marR="74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359921"/>
                  </a:ext>
                </a:extLst>
              </a:tr>
            </a:tbl>
          </a:graphicData>
        </a:graphic>
      </p:graphicFrame>
    </p:spTree>
    <p:extLst>
      <p:ext uri="{BB962C8B-B14F-4D97-AF65-F5344CB8AC3E}">
        <p14:creationId xmlns:p14="http://schemas.microsoft.com/office/powerpoint/2010/main" val="1204899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2925" y="624110"/>
            <a:ext cx="8911687" cy="705297"/>
          </a:xfrm>
        </p:spPr>
        <p:txBody>
          <a:bodyPr>
            <a:normAutofit fontScale="90000"/>
          </a:bodyPr>
          <a:lstStyle/>
          <a:p>
            <a:r>
              <a:rPr lang="en-US"/>
              <a:t>Types of Research:  Primary &amp; Secondary</a:t>
            </a:r>
            <a:br>
              <a:rPr lang="en-US"/>
            </a:br>
            <a:endParaRPr lang="en-US" dirty="0"/>
          </a:p>
        </p:txBody>
      </p:sp>
      <p:sp>
        <p:nvSpPr>
          <p:cNvPr id="4" name="Slide Number Placeholder 3"/>
          <p:cNvSpPr>
            <a:spLocks noGrp="1"/>
          </p:cNvSpPr>
          <p:nvPr>
            <p:ph type="sldNum" sz="quarter" idx="12"/>
          </p:nvPr>
        </p:nvSpPr>
        <p:spPr>
          <a:xfrm>
            <a:off x="531812" y="787782"/>
            <a:ext cx="779767" cy="365125"/>
          </a:xfrm>
        </p:spPr>
        <p:txBody>
          <a:bodyPr/>
          <a:lstStyle/>
          <a:p>
            <a:fld id="{D57F1E4F-1CFF-5643-939E-217C01CDF565}" type="slidenum">
              <a:rPr lang="en-US" smtClean="0"/>
              <a:pPr/>
              <a:t>6</a:t>
            </a:fld>
            <a:endParaRPr lang="en-US" dirty="0"/>
          </a:p>
        </p:txBody>
      </p:sp>
      <p:sp>
        <p:nvSpPr>
          <p:cNvPr id="7" name="Content Placeholder 6"/>
          <p:cNvSpPr>
            <a:spLocks noGrp="1"/>
          </p:cNvSpPr>
          <p:nvPr>
            <p:ph idx="1"/>
          </p:nvPr>
        </p:nvSpPr>
        <p:spPr>
          <a:xfrm>
            <a:off x="1311579" y="1691582"/>
            <a:ext cx="9456871" cy="4378636"/>
          </a:xfrm>
        </p:spPr>
        <p:txBody>
          <a:bodyPr>
            <a:normAutofit fontScale="92500" lnSpcReduction="20000"/>
          </a:bodyPr>
          <a:lstStyle/>
          <a:p>
            <a:r>
              <a:rPr lang="en-US" altLang="en-US" sz="2800" b="1">
                <a:solidFill>
                  <a:schemeClr val="accent1"/>
                </a:solidFill>
              </a:rPr>
              <a:t>Primary Research</a:t>
            </a:r>
            <a:r>
              <a:rPr lang="en-US" altLang="en-US" sz="2800">
                <a:solidFill>
                  <a:schemeClr val="accent1"/>
                </a:solidFill>
              </a:rPr>
              <a:t> </a:t>
            </a:r>
            <a:r>
              <a:rPr lang="en-US" altLang="en-US" sz="2800"/>
              <a:t>– </a:t>
            </a:r>
            <a:r>
              <a:rPr lang="en-US" altLang="en-US" sz="2800">
                <a:latin typeface="Arial" panose="020B0604020202020204" pitchFamily="34" charset="0"/>
                <a:cs typeface="Arial" panose="020B0604020202020204" pitchFamily="34" charset="0"/>
              </a:rPr>
              <a:t>gathering data firsthand </a:t>
            </a:r>
          </a:p>
          <a:p>
            <a:r>
              <a:rPr lang="en-US" altLang="en-US" sz="2400">
                <a:latin typeface="Arial" panose="020B0604020202020204" pitchFamily="34" charset="0"/>
                <a:cs typeface="Arial" panose="020B0604020202020204" pitchFamily="34" charset="0"/>
              </a:rPr>
              <a:t>Conducted by you or by a company that you pay to conduct the research for you.</a:t>
            </a:r>
          </a:p>
          <a:p>
            <a:r>
              <a:rPr lang="en-US" altLang="en-US" sz="2400" b="1">
                <a:solidFill>
                  <a:srgbClr val="ED2BDF"/>
                </a:solidFill>
                <a:latin typeface="Arial" panose="020B0604020202020204" pitchFamily="34" charset="0"/>
                <a:cs typeface="Arial" panose="020B0604020202020204" pitchFamily="34" charset="0"/>
              </a:rPr>
              <a:t>Downside-</a:t>
            </a:r>
            <a:r>
              <a:rPr lang="en-US" altLang="en-US" sz="2400">
                <a:latin typeface="Arial" panose="020B0604020202020204" pitchFamily="34" charset="0"/>
                <a:cs typeface="Arial" panose="020B0604020202020204" pitchFamily="34" charset="0"/>
              </a:rPr>
              <a:t> it can be expensive</a:t>
            </a:r>
          </a:p>
          <a:p>
            <a:pPr marL="457200" lvl="1" indent="0">
              <a:spcAft>
                <a:spcPts val="1200"/>
              </a:spcAft>
              <a:buNone/>
            </a:pPr>
            <a:endParaRPr lang="en-US" altLang="en-US" sz="2800"/>
          </a:p>
          <a:p>
            <a:pPr lvl="1">
              <a:lnSpc>
                <a:spcPct val="120000"/>
              </a:lnSpc>
              <a:spcBef>
                <a:spcPts val="0"/>
              </a:spcBef>
              <a:spcAft>
                <a:spcPts val="600"/>
              </a:spcAft>
            </a:pPr>
            <a:r>
              <a:rPr lang="en-US" altLang="en-US" sz="2400">
                <a:latin typeface="Arial" panose="020B0604020202020204" pitchFamily="34" charset="0"/>
                <a:cs typeface="Arial" panose="020B0604020202020204" pitchFamily="34" charset="0"/>
              </a:rPr>
              <a:t>Methods:</a:t>
            </a:r>
          </a:p>
          <a:p>
            <a:pPr lvl="2">
              <a:lnSpc>
                <a:spcPct val="120000"/>
              </a:lnSpc>
              <a:spcBef>
                <a:spcPts val="0"/>
              </a:spcBef>
              <a:spcAft>
                <a:spcPts val="600"/>
              </a:spcAft>
            </a:pPr>
            <a:r>
              <a:rPr lang="en-US" altLang="en-US" sz="2400">
                <a:latin typeface="Arial" panose="020B0604020202020204" pitchFamily="34" charset="0"/>
                <a:cs typeface="Arial" panose="020B0604020202020204" pitchFamily="34" charset="0"/>
              </a:rPr>
              <a:t>Observation</a:t>
            </a:r>
          </a:p>
          <a:p>
            <a:pPr lvl="2">
              <a:lnSpc>
                <a:spcPct val="120000"/>
              </a:lnSpc>
              <a:spcBef>
                <a:spcPts val="0"/>
              </a:spcBef>
              <a:spcAft>
                <a:spcPts val="600"/>
              </a:spcAft>
            </a:pPr>
            <a:r>
              <a:rPr lang="en-US" altLang="en-US" sz="2400">
                <a:latin typeface="Arial" panose="020B0604020202020204" pitchFamily="34" charset="0"/>
                <a:cs typeface="Arial" panose="020B0604020202020204" pitchFamily="34" charset="0"/>
              </a:rPr>
              <a:t>Interviews</a:t>
            </a:r>
          </a:p>
          <a:p>
            <a:pPr lvl="2">
              <a:lnSpc>
                <a:spcPct val="120000"/>
              </a:lnSpc>
              <a:spcBef>
                <a:spcPts val="0"/>
              </a:spcBef>
              <a:spcAft>
                <a:spcPts val="600"/>
              </a:spcAft>
            </a:pPr>
            <a:r>
              <a:rPr lang="en-US" altLang="en-US" sz="2400">
                <a:latin typeface="Arial" panose="020B0604020202020204" pitchFamily="34" charset="0"/>
                <a:cs typeface="Arial" panose="020B0604020202020204" pitchFamily="34" charset="0"/>
              </a:rPr>
              <a:t>Surveys </a:t>
            </a:r>
          </a:p>
          <a:p>
            <a:pPr lvl="2">
              <a:lnSpc>
                <a:spcPct val="120000"/>
              </a:lnSpc>
              <a:spcBef>
                <a:spcPts val="0"/>
              </a:spcBef>
              <a:spcAft>
                <a:spcPts val="600"/>
              </a:spcAft>
            </a:pPr>
            <a:r>
              <a:rPr lang="en-US" altLang="en-US" sz="2400">
                <a:latin typeface="Arial" panose="020B0604020202020204" pitchFamily="34" charset="0"/>
                <a:cs typeface="Arial" panose="020B0604020202020204" pitchFamily="34" charset="0"/>
              </a:rPr>
              <a:t>Focus groups)</a:t>
            </a:r>
          </a:p>
          <a:p>
            <a:pPr marL="952500" lvl="1" indent="-495300">
              <a:spcAft>
                <a:spcPts val="1200"/>
              </a:spcAft>
              <a:buNone/>
            </a:pPr>
            <a:endParaRPr lang="en-US" altLang="en-US" sz="2800" b="1">
              <a:solidFill>
                <a:srgbClr val="C00000"/>
              </a:solidFill>
            </a:endParaRP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586" y="4289268"/>
            <a:ext cx="2143125" cy="2143125"/>
          </a:xfrm>
          <a:prstGeom prst="rect">
            <a:avLst/>
          </a:prstGeom>
        </p:spPr>
      </p:pic>
    </p:spTree>
    <p:extLst>
      <p:ext uri="{BB962C8B-B14F-4D97-AF65-F5344CB8AC3E}">
        <p14:creationId xmlns:p14="http://schemas.microsoft.com/office/powerpoint/2010/main" val="3442853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259893" y="3101093"/>
            <a:ext cx="2454052" cy="3029344"/>
          </a:xfrm>
        </p:spPr>
        <p:txBody>
          <a:bodyPr>
            <a:normAutofit/>
          </a:bodyPr>
          <a:lstStyle/>
          <a:p>
            <a:r>
              <a:rPr lang="en-CA" sz="3200">
                <a:solidFill>
                  <a:schemeClr val="bg1"/>
                </a:solidFill>
              </a:rPr>
              <a:t>Surveys							</a:t>
            </a:r>
            <a:endParaRPr lang="en-CA" sz="3200" dirty="0">
              <a:solidFill>
                <a:schemeClr val="bg1"/>
              </a:solidFill>
            </a:endParaRPr>
          </a:p>
        </p:txBody>
      </p:sp>
      <p:sp>
        <p:nvSpPr>
          <p:cNvPr id="38"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Slide Number Placeholder 3"/>
          <p:cNvSpPr>
            <a:spLocks noGrp="1"/>
          </p:cNvSpPr>
          <p:nvPr>
            <p:ph type="sldNum" sz="quarter" idx="12"/>
          </p:nvPr>
        </p:nvSpPr>
        <p:spPr>
          <a:xfrm>
            <a:off x="38518" y="3265737"/>
            <a:ext cx="779767" cy="365125"/>
          </a:xfrm>
        </p:spPr>
        <p:txBody>
          <a:bodyPr>
            <a:normAutofit/>
          </a:bodyPr>
          <a:lstStyle/>
          <a:p>
            <a:pPr>
              <a:lnSpc>
                <a:spcPct val="90000"/>
              </a:lnSpc>
              <a:spcAft>
                <a:spcPts val="600"/>
              </a:spcAft>
            </a:pPr>
            <a:fld id="{D57F1E4F-1CFF-5643-939E-217C01CDF565}" type="slidenum">
              <a:rPr lang="en-US" sz="1900" smtClean="0">
                <a:solidFill>
                  <a:srgbClr val="FFFFFF"/>
                </a:solidFill>
              </a:rPr>
              <a:pPr>
                <a:lnSpc>
                  <a:spcPct val="90000"/>
                </a:lnSpc>
                <a:spcAft>
                  <a:spcPts val="600"/>
                </a:spcAft>
              </a:pPr>
              <a:t>7</a:t>
            </a:fld>
            <a:endParaRPr lang="en-US" sz="1900">
              <a:solidFill>
                <a:srgbClr val="FFFFFF"/>
              </a:solidFill>
            </a:endParaRPr>
          </a:p>
        </p:txBody>
      </p:sp>
      <p:sp useBgFill="1">
        <p:nvSpPr>
          <p:cNvPr id="40" name="Rectangle 39">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0">
            <a:extLst>
              <a:ext uri="{FF2B5EF4-FFF2-40B4-BE49-F238E27FC236}">
                <a16:creationId xmlns:a16="http://schemas.microsoft.com/office/drawing/2014/main" id="{45258AC2-7C66-4334-994B-0D0BE7B3AF79}"/>
              </a:ext>
            </a:extLst>
          </p:cNvPr>
          <p:cNvGraphicFramePr>
            <a:graphicFrameLocks noGrp="1"/>
          </p:cNvGraphicFramePr>
          <p:nvPr>
            <p:ph idx="1"/>
            <p:extLst>
              <p:ext uri="{D42A27DB-BD31-4B8C-83A1-F6EECF244321}">
                <p14:modId xmlns:p14="http://schemas.microsoft.com/office/powerpoint/2010/main" val="307306299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45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67311FA1-3210-486B-9F1B-F97BE92C79E3}"/>
              </a:ext>
            </a:extLst>
          </p:cNvPr>
          <p:cNvSpPr>
            <a:spLocks noGrp="1"/>
          </p:cNvSpPr>
          <p:nvPr>
            <p:ph type="title"/>
          </p:nvPr>
        </p:nvSpPr>
        <p:spPr>
          <a:xfrm>
            <a:off x="1843391" y="624110"/>
            <a:ext cx="9383408" cy="1280890"/>
          </a:xfrm>
        </p:spPr>
        <p:txBody>
          <a:bodyPr>
            <a:normAutofit/>
          </a:bodyPr>
          <a:lstStyle/>
          <a:p>
            <a:r>
              <a:rPr lang="en-CA">
                <a:solidFill>
                  <a:schemeClr val="bg1"/>
                </a:solidFill>
              </a:rPr>
              <a:t>Best Use of Surveys</a:t>
            </a:r>
            <a:endParaRPr lang="en-US">
              <a:solidFill>
                <a:schemeClr val="bg1"/>
              </a:solidFill>
            </a:endParaRPr>
          </a:p>
        </p:txBody>
      </p:sp>
      <p:sp>
        <p:nvSpPr>
          <p:cNvPr id="50"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a:extLst>
              <a:ext uri="{FF2B5EF4-FFF2-40B4-BE49-F238E27FC236}">
                <a16:creationId xmlns:a16="http://schemas.microsoft.com/office/drawing/2014/main" id="{55759283-7909-4FDB-9B39-DCA4B94EA071}"/>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8</a:t>
            </a:fld>
            <a:endParaRPr lang="en-US" sz="1900"/>
          </a:p>
        </p:txBody>
      </p:sp>
      <p:graphicFrame>
        <p:nvGraphicFramePr>
          <p:cNvPr id="32" name="Content Placeholder 6">
            <a:extLst>
              <a:ext uri="{FF2B5EF4-FFF2-40B4-BE49-F238E27FC236}">
                <a16:creationId xmlns:a16="http://schemas.microsoft.com/office/drawing/2014/main" id="{1649A70A-A29F-47E1-87A2-1DDAE96A1FE7}"/>
              </a:ext>
            </a:extLst>
          </p:cNvPr>
          <p:cNvGraphicFramePr>
            <a:graphicFrameLocks noGrp="1"/>
          </p:cNvGraphicFramePr>
          <p:nvPr>
            <p:ph idx="1"/>
            <p:extLst>
              <p:ext uri="{D42A27DB-BD31-4B8C-83A1-F6EECF244321}">
                <p14:modId xmlns:p14="http://schemas.microsoft.com/office/powerpoint/2010/main" val="2135466865"/>
              </p:ext>
            </p:extLst>
          </p:nvPr>
        </p:nvGraphicFramePr>
        <p:xfrm>
          <a:off x="289560" y="1795729"/>
          <a:ext cx="11628120" cy="4666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465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373062" y="624110"/>
            <a:ext cx="8131550" cy="1280890"/>
          </a:xfrm>
        </p:spPr>
        <p:txBody>
          <a:bodyPr>
            <a:normAutofit/>
          </a:bodyPr>
          <a:lstStyle/>
          <a:p>
            <a:r>
              <a:rPr lang="en-CA"/>
              <a:t>Focus Groups</a:t>
            </a:r>
            <a:endParaRPr lang="en-CA" dirty="0"/>
          </a:p>
        </p:txBody>
      </p:sp>
      <p:sp>
        <p:nvSpPr>
          <p:cNvPr id="14" name="Rectangle 1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0" name="Group 2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 name="Slide Number Placeholder 4"/>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9</a:t>
            </a:fld>
            <a:endParaRPr lang="en-US" sz="1900"/>
          </a:p>
        </p:txBody>
      </p:sp>
      <p:sp>
        <p:nvSpPr>
          <p:cNvPr id="7" name="Content Placeholder 6"/>
          <p:cNvSpPr>
            <a:spLocks noGrp="1"/>
          </p:cNvSpPr>
          <p:nvPr>
            <p:ph idx="1"/>
          </p:nvPr>
        </p:nvSpPr>
        <p:spPr>
          <a:xfrm>
            <a:off x="2878731" y="1539240"/>
            <a:ext cx="8810878" cy="4783282"/>
          </a:xfrm>
        </p:spPr>
        <p:txBody>
          <a:bodyPr>
            <a:normAutofit lnSpcReduction="10000"/>
          </a:bodyPr>
          <a:lstStyle/>
          <a:p>
            <a:pPr marL="0" indent="0">
              <a:lnSpc>
                <a:spcPct val="90000"/>
              </a:lnSpc>
              <a:buNone/>
            </a:pPr>
            <a:r>
              <a:rPr lang="en-US" sz="2200" dirty="0">
                <a:latin typeface="Arial" panose="020B0604020202020204" pitchFamily="34" charset="0"/>
                <a:cs typeface="Arial" panose="020B0604020202020204" pitchFamily="34" charset="0"/>
              </a:rPr>
              <a:t>Focus groups are moderated group interviews and brainstorming sessions that provide information on users' needs and behaviors.</a:t>
            </a:r>
          </a:p>
          <a:p>
            <a:pPr marL="0" indent="0">
              <a:lnSpc>
                <a:spcPct val="90000"/>
              </a:lnSpc>
              <a:buNone/>
            </a:pPr>
            <a:br>
              <a:rPr lang="en-US" sz="15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Focus groups can be useful for the following types of discussions:</a:t>
            </a:r>
          </a:p>
          <a:p>
            <a:pPr marL="0" indent="0">
              <a:lnSpc>
                <a:spcPct val="90000"/>
              </a:lnSpc>
              <a:buNone/>
            </a:pPr>
            <a:endParaRPr lang="en-US" sz="2200" dirty="0">
              <a:latin typeface="Arial" panose="020B0604020202020204" pitchFamily="34" charset="0"/>
              <a:cs typeface="Arial" panose="020B0604020202020204" pitchFamily="34" charset="0"/>
            </a:endParaRPr>
          </a:p>
          <a:p>
            <a:pPr>
              <a:lnSpc>
                <a:spcPct val="90000"/>
              </a:lnSpc>
            </a:pPr>
            <a:r>
              <a:rPr lang="en-US" sz="2000" b="1" dirty="0">
                <a:solidFill>
                  <a:schemeClr val="accent5">
                    <a:lumMod val="75000"/>
                  </a:schemeClr>
                </a:solidFill>
                <a:latin typeface="Arial" panose="020B0604020202020204" pitchFamily="34" charset="0"/>
                <a:cs typeface="Arial" panose="020B0604020202020204" pitchFamily="34" charset="0"/>
              </a:rPr>
              <a:t>Exploratory</a:t>
            </a:r>
            <a:r>
              <a:rPr lang="en-US" sz="2000" dirty="0">
                <a:latin typeface="Arial" panose="020B0604020202020204" pitchFamily="34" charset="0"/>
                <a:cs typeface="Arial" panose="020B0604020202020204" pitchFamily="34" charset="0"/>
              </a:rPr>
              <a:t> — Obtain information on general attitudes, understand the circumstances under which customers might require your product or service (</a:t>
            </a:r>
            <a:r>
              <a:rPr lang="en-US" sz="2000" b="1" dirty="0">
                <a:latin typeface="Arial" panose="020B0604020202020204" pitchFamily="34" charset="0"/>
                <a:cs typeface="Arial" panose="020B0604020202020204" pitchFamily="34" charset="0"/>
              </a:rPr>
              <a:t>triggers</a:t>
            </a:r>
            <a:r>
              <a:rPr lang="en-US" sz="2000" dirty="0">
                <a:latin typeface="Arial" panose="020B0604020202020204" pitchFamily="34" charset="0"/>
                <a:cs typeface="Arial" panose="020B0604020202020204" pitchFamily="34" charset="0"/>
              </a:rPr>
              <a:t>), understand their desired outcomes, and so on.</a:t>
            </a:r>
          </a:p>
          <a:p>
            <a:pPr>
              <a:lnSpc>
                <a:spcPct val="90000"/>
              </a:lnSpc>
            </a:pPr>
            <a:r>
              <a:rPr lang="en-US" sz="2000" b="1" dirty="0">
                <a:solidFill>
                  <a:srgbClr val="00B0F0"/>
                </a:solidFill>
                <a:latin typeface="Arial" panose="020B0604020202020204" pitchFamily="34" charset="0"/>
                <a:cs typeface="Arial" panose="020B0604020202020204" pitchFamily="34" charset="0"/>
              </a:rPr>
              <a:t>Comparative</a:t>
            </a:r>
            <a:r>
              <a:rPr lang="en-US" sz="2000" dirty="0">
                <a:solidFill>
                  <a:srgbClr val="00B0F0"/>
                </a:solidFill>
                <a:latin typeface="Arial" panose="020B0604020202020204" pitchFamily="34" charset="0"/>
                <a:cs typeface="Arial" panose="020B0604020202020204" pitchFamily="34" charset="0"/>
              </a:rPr>
              <a:t> </a:t>
            </a:r>
            <a:r>
              <a:rPr lang="en-US" sz="2000" b="1" dirty="0">
                <a:solidFill>
                  <a:srgbClr val="00B0F0"/>
                </a:solidFill>
                <a:latin typeface="Arial" panose="020B0604020202020204" pitchFamily="34" charset="0"/>
                <a:cs typeface="Arial" panose="020B0604020202020204" pitchFamily="34" charset="0"/>
              </a:rPr>
              <a:t>Analysis</a:t>
            </a:r>
            <a:r>
              <a:rPr lang="en-US" sz="2000" dirty="0">
                <a:solidFill>
                  <a:srgbClr val="00B0F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Understand where else customers go </a:t>
            </a:r>
            <a:r>
              <a:rPr lang="en-US" sz="2000" dirty="0">
                <a:latin typeface="Arial" panose="020B0604020202020204" pitchFamily="34" charset="0"/>
                <a:cs typeface="Arial" panose="020B0604020202020204" pitchFamily="34" charset="0"/>
              </a:rPr>
              <a:t>to get similar information, services or products and what attracts them to those sources.</a:t>
            </a:r>
          </a:p>
          <a:p>
            <a:pPr>
              <a:lnSpc>
                <a:spcPct val="90000"/>
              </a:lnSpc>
            </a:pPr>
            <a:r>
              <a:rPr lang="en-US" sz="2000" b="1" dirty="0">
                <a:solidFill>
                  <a:srgbClr val="00B050"/>
                </a:solidFill>
                <a:latin typeface="Arial" panose="020B0604020202020204" pitchFamily="34" charset="0"/>
                <a:cs typeface="Arial" panose="020B0604020202020204" pitchFamily="34" charset="0"/>
              </a:rPr>
              <a:t>Trend</a:t>
            </a:r>
            <a:r>
              <a:rPr lang="en-US" sz="2000" dirty="0">
                <a:solidFill>
                  <a:srgbClr val="00B050"/>
                </a:solidFill>
                <a:latin typeface="Arial" panose="020B0604020202020204" pitchFamily="34" charset="0"/>
                <a:cs typeface="Arial" panose="020B0604020202020204" pitchFamily="34" charset="0"/>
              </a:rPr>
              <a:t> </a:t>
            </a:r>
            <a:r>
              <a:rPr lang="en-US" sz="2000" b="1" dirty="0">
                <a:solidFill>
                  <a:srgbClr val="00B050"/>
                </a:solidFill>
                <a:latin typeface="Arial" panose="020B0604020202020204" pitchFamily="34" charset="0"/>
                <a:cs typeface="Arial" panose="020B0604020202020204" pitchFamily="34" charset="0"/>
              </a:rPr>
              <a:t>Explanation</a:t>
            </a:r>
            <a:r>
              <a:rPr lang="en-US" sz="2000" dirty="0">
                <a:solidFill>
                  <a:srgbClr val="00B05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If you notice a trend in the way that customers use your website (for example, they always use the search function rather than navigating through the structured product list), then focus groups can be used to better understand why this is happening.</a:t>
            </a:r>
          </a:p>
          <a:p>
            <a:pPr>
              <a:lnSpc>
                <a:spcPct val="90000"/>
              </a:lnSpc>
            </a:pPr>
            <a:endParaRPr lang="en-CA" sz="2000" dirty="0"/>
          </a:p>
          <a:p>
            <a:pPr>
              <a:lnSpc>
                <a:spcPct val="90000"/>
              </a:lnSpc>
            </a:pPr>
            <a:endParaRPr lang="en-CA" sz="1500" dirty="0"/>
          </a:p>
        </p:txBody>
      </p:sp>
      <p:pic>
        <p:nvPicPr>
          <p:cNvPr id="43" name="Graphic 42" descr="Group Brainstorm">
            <a:extLst>
              <a:ext uri="{FF2B5EF4-FFF2-40B4-BE49-F238E27FC236}">
                <a16:creationId xmlns:a16="http://schemas.microsoft.com/office/drawing/2014/main" id="{15F5645A-D6CB-4D60-B4B0-FA8ABADB0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4285" y="88632"/>
            <a:ext cx="1656520" cy="1656520"/>
          </a:xfrm>
          <a:prstGeom prst="rect">
            <a:avLst/>
          </a:prstGeom>
        </p:spPr>
      </p:pic>
    </p:spTree>
    <p:extLst>
      <p:ext uri="{BB962C8B-B14F-4D97-AF65-F5344CB8AC3E}">
        <p14:creationId xmlns:p14="http://schemas.microsoft.com/office/powerpoint/2010/main" val="222759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36</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5ED4E57-0031-4512-9232-A33E933C54DC}"/>
</file>

<file path=customXml/itemProps2.xml><?xml version="1.0" encoding="utf-8"?>
<ds:datastoreItem xmlns:ds="http://schemas.openxmlformats.org/officeDocument/2006/customXml" ds:itemID="{DFB15262-7D19-42BE-9BE5-C69DBE43827F}"/>
</file>

<file path=customXml/itemProps3.xml><?xml version="1.0" encoding="utf-8"?>
<ds:datastoreItem xmlns:ds="http://schemas.openxmlformats.org/officeDocument/2006/customXml" ds:itemID="{04A28CF7-3F98-4104-A032-9B5E00BF275C}"/>
</file>

<file path=docProps/app.xml><?xml version="1.0" encoding="utf-8"?>
<Properties xmlns="http://schemas.openxmlformats.org/officeDocument/2006/extended-properties" xmlns:vt="http://schemas.openxmlformats.org/officeDocument/2006/docPropsVTypes">
  <TotalTime>16</TotalTime>
  <Words>1723</Words>
  <Application>Microsoft Office PowerPoint</Application>
  <PresentationFormat>Widescreen</PresentationFormat>
  <Paragraphs>241</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Tahoma</vt:lpstr>
      <vt:lpstr>Wingdings 3</vt:lpstr>
      <vt:lpstr>Wisp</vt:lpstr>
      <vt:lpstr>PowerPoint Presentation</vt:lpstr>
      <vt:lpstr>Market Research</vt:lpstr>
      <vt:lpstr>Market Research is used to:</vt:lpstr>
      <vt:lpstr>Research can be Qualitative or Quantitative</vt:lpstr>
      <vt:lpstr>Example of Quantitative Market Research Results for fast food chains</vt:lpstr>
      <vt:lpstr>Types of Research:  Primary &amp; Secondary </vt:lpstr>
      <vt:lpstr>Surveys       </vt:lpstr>
      <vt:lpstr>Best Use of Surveys</vt:lpstr>
      <vt:lpstr>Focus Groups</vt:lpstr>
      <vt:lpstr>Personal Interviews</vt:lpstr>
      <vt:lpstr>Secondary Research</vt:lpstr>
      <vt:lpstr>For your venture plan you need to include</vt:lpstr>
      <vt:lpstr>Customer Profile</vt:lpstr>
      <vt:lpstr>Importance of Target Markets</vt:lpstr>
      <vt:lpstr>Market Segmentation</vt:lpstr>
      <vt:lpstr>You should know the following things about your customers</vt:lpstr>
      <vt:lpstr>   </vt:lpstr>
      <vt:lpstr>Answer Males and females, ages 16-25, athletic and enjoys basketball, from the local community, has participated in recreational league, or camps for basketball  </vt:lpstr>
      <vt:lpstr>Example of a Customer Profile</vt:lpstr>
      <vt:lpstr>Customer Profile Your Town Assignment</vt:lpstr>
      <vt:lpstr>Competitive Analysis</vt:lpstr>
      <vt:lpstr>The Purpose of the Competitive Analysis</vt:lpstr>
      <vt:lpstr>PowerPoint Presentation</vt:lpstr>
      <vt:lpstr>Competitive Analysis</vt:lpstr>
      <vt:lpstr>SWOT Analysis</vt:lpstr>
      <vt:lpstr>Strengths &amp; Weaknesses</vt:lpstr>
      <vt:lpstr>Strengths &amp; Weaknesses</vt:lpstr>
      <vt:lpstr>Opportunities&amp; Threats</vt:lpstr>
      <vt:lpstr>Opportunities&amp; Threats</vt:lpstr>
      <vt:lpstr>Opportunities&amp; Threats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Hiltz, Marion     (ASD-W)</dc:creator>
  <cp:lastModifiedBy>Hiltz, Marion     (ASD-W)</cp:lastModifiedBy>
  <cp:revision>3</cp:revision>
  <dcterms:created xsi:type="dcterms:W3CDTF">2020-05-06T13:18:13Z</dcterms:created>
  <dcterms:modified xsi:type="dcterms:W3CDTF">2020-05-14T14:35:17Z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